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6" r:id="rId4"/>
    <p:sldId id="258" r:id="rId5"/>
    <p:sldId id="264" r:id="rId6"/>
    <p:sldId id="260" r:id="rId7"/>
    <p:sldId id="267" r:id="rId8"/>
    <p:sldId id="268" r:id="rId9"/>
    <p:sldId id="262" r:id="rId10"/>
    <p:sldId id="261" r:id="rId11"/>
    <p:sldId id="269" r:id="rId12"/>
    <p:sldId id="265" r:id="rId13"/>
  </p:sldIdLst>
  <p:sldSz cx="9144000" cy="6858000" type="screen4x3"/>
  <p:notesSz cx="7023100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000099"/>
    <a:srgbClr val="4D4D4D"/>
    <a:srgbClr val="8105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90" d="100"/>
          <a:sy n="90" d="100"/>
        </p:scale>
        <p:origin x="-342" y="6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7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61332-00E1-4871-BF4D-FD8381BA47C3}" type="datetimeFigureOut">
              <a:rPr lang="es-MX" smtClean="0"/>
              <a:t>26/08/2013</a:t>
            </a:fld>
            <a:endParaRPr lang="es-MX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6A1EEC-6B32-4BA2-802D-BBA5398BE9C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960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FB9C5-7683-4B5C-B02B-B80371A29209}" type="datetime1">
              <a:rPr lang="es-MX" smtClean="0"/>
              <a:t>26/08/2013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224CAB0A-69D4-4C95-BC49-338F8AE88901}" type="slidenum">
              <a:rPr lang="es-MX" smtClean="0"/>
              <a:t>‹#›</a:t>
            </a:fld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5644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EA91-4081-4E18-9054-6A17F4085072}" type="datetime1">
              <a:rPr lang="es-MX" smtClean="0"/>
              <a:t>26/08/2013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4225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006C0-E14B-4397-B09E-9BF6FDD7895F}" type="datetime1">
              <a:rPr lang="es-MX" smtClean="0"/>
              <a:t>26/08/2013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9841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AE82-3F06-450C-820A-83E61C5B3FD1}" type="datetime1">
              <a:rPr lang="es-MX" smtClean="0"/>
              <a:t>26/08/2013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49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8C78B-31FF-459C-8C89-DAD25208EF8A}" type="datetime1">
              <a:rPr lang="es-MX" smtClean="0"/>
              <a:t>26/08/2013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3001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84BAC-9E13-4E68-9BD5-5B402273FCD0}" type="datetime1">
              <a:rPr lang="es-MX" smtClean="0"/>
              <a:t>26/08/2013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9654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CAE5F-6618-48C1-B39D-BC5C69979C7D}" type="datetime1">
              <a:rPr lang="es-MX" smtClean="0"/>
              <a:t>26/08/2013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5676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6D79-A1B7-4104-9008-133315CF0BC8}" type="datetime1">
              <a:rPr lang="es-MX" smtClean="0"/>
              <a:t>26/08/2013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5299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B1B81-30E8-4EA0-BD10-4828ED7AA4F4}" type="datetime1">
              <a:rPr lang="es-MX" smtClean="0"/>
              <a:t>26/08/2013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1928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00DE-47C8-458E-BC2A-8101499DD5D8}" type="datetime1">
              <a:rPr lang="es-MX" smtClean="0"/>
              <a:t>26/08/2013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6441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BA4E-795B-42B7-B58F-81B1E53BC864}" type="datetime1">
              <a:rPr lang="es-MX" smtClean="0"/>
              <a:t>26/08/2013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8188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C7FE2-6C91-4033-A454-DFF38BB3646B}" type="datetime1">
              <a:rPr lang="es-MX" smtClean="0"/>
              <a:t>26/08/2013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AAE1D-D0ED-4D8A-BC3C-E90661F96F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5424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628800"/>
            <a:ext cx="7772400" cy="1470025"/>
          </a:xfrm>
        </p:spPr>
        <p:txBody>
          <a:bodyPr/>
          <a:lstStyle/>
          <a:p>
            <a:r>
              <a:rPr lang="es-MX" b="1" dirty="0" smtClean="0"/>
              <a:t>Solicitud Prórroga Concesiones </a:t>
            </a:r>
            <a:r>
              <a:rPr lang="es-MX" dirty="0" smtClean="0"/>
              <a:t>10.5, 15 y 23 GHz</a:t>
            </a:r>
            <a:endParaRPr lang="es-MX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41526" y="3429000"/>
            <a:ext cx="9185525" cy="792088"/>
          </a:xfrm>
          <a:solidFill>
            <a:schemeClr val="tx2">
              <a:lumMod val="75000"/>
            </a:schemeClr>
          </a:solidFill>
        </p:spPr>
        <p:txBody>
          <a:bodyPr>
            <a:normAutofit fontScale="85000" lnSpcReduction="20000"/>
          </a:bodyPr>
          <a:lstStyle/>
          <a:p>
            <a:pPr>
              <a:tabLst>
                <a:tab pos="4491038" algn="l"/>
              </a:tabLst>
            </a:pPr>
            <a:r>
              <a:rPr lang="es-MX" b="1" dirty="0" smtClean="0">
                <a:solidFill>
                  <a:schemeClr val="bg1"/>
                </a:solidFill>
              </a:rPr>
              <a:t>Alestra, Avantel, Axtel, Bestel, GTel, Inalam, Iusacell, Nextel, Marcatel, Maxcom, Telcel, Telefónica, Telmex y XCNetworks. 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5473" y="356030"/>
            <a:ext cx="145514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6600" b="1" dirty="0" smtClean="0"/>
              <a:t>SCT</a:t>
            </a:r>
            <a:endParaRPr lang="es-MX" sz="6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563888" y="6458453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Agosto 27, 2013</a:t>
            </a:r>
            <a:endParaRPr lang="es-MX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18" t="33334" r="3125" b="9782"/>
          <a:stretch/>
        </p:blipFill>
        <p:spPr bwMode="auto">
          <a:xfrm>
            <a:off x="3691551" y="4629312"/>
            <a:ext cx="1149865" cy="1128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Imagen 1" descr="FIRMA  DE JOSE LUIS, SECTOR ELECTRÓNIC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7631" r="53131"/>
          <a:stretch/>
        </p:blipFill>
        <p:spPr bwMode="auto">
          <a:xfrm>
            <a:off x="6516216" y="4587342"/>
            <a:ext cx="1566692" cy="12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1" t="17463" r="3768" b="21209"/>
          <a:stretch/>
        </p:blipFill>
        <p:spPr bwMode="auto">
          <a:xfrm>
            <a:off x="827584" y="4682963"/>
            <a:ext cx="1726882" cy="859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722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11560" y="1"/>
            <a:ext cx="7772400" cy="980728"/>
          </a:xfrm>
        </p:spPr>
        <p:txBody>
          <a:bodyPr>
            <a:normAutofit/>
          </a:bodyPr>
          <a:lstStyle/>
          <a:p>
            <a:r>
              <a:rPr lang="es-MX" sz="4000" dirty="0" smtClean="0">
                <a:solidFill>
                  <a:schemeClr val="bg1">
                    <a:lumMod val="50000"/>
                  </a:schemeClr>
                </a:solidFill>
              </a:rPr>
              <a:t>Agenda</a:t>
            </a:r>
            <a:endParaRPr lang="es-MX" sz="4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763688" y="1196752"/>
            <a:ext cx="6048672" cy="4680520"/>
          </a:xfrm>
        </p:spPr>
        <p:txBody>
          <a:bodyPr>
            <a:noAutofit/>
          </a:bodyPr>
          <a:lstStyle/>
          <a:p>
            <a:pPr marL="1074738" indent="-1074738" algn="l">
              <a:spcBef>
                <a:spcPts val="0"/>
              </a:spcBef>
              <a:spcAft>
                <a:spcPts val="2400"/>
              </a:spcAft>
              <a:buFont typeface="+mj-lt"/>
              <a:buAutoNum type="romanUcPeriod"/>
            </a:pPr>
            <a:r>
              <a:rPr lang="es-MX" dirty="0" smtClean="0">
                <a:solidFill>
                  <a:schemeClr val="tx2">
                    <a:lumMod val="75000"/>
                  </a:schemeClr>
                </a:solidFill>
              </a:rPr>
              <a:t>Descripción del Problema</a:t>
            </a:r>
          </a:p>
          <a:p>
            <a:pPr marL="1074738" indent="-1074738" algn="l">
              <a:spcBef>
                <a:spcPts val="0"/>
              </a:spcBef>
              <a:spcAft>
                <a:spcPts val="2400"/>
              </a:spcAft>
              <a:buFont typeface="+mj-lt"/>
              <a:buAutoNum type="romanUcPeriod"/>
            </a:pPr>
            <a:r>
              <a:rPr lang="es-MX" dirty="0" smtClean="0">
                <a:solidFill>
                  <a:schemeClr val="tx2">
                    <a:lumMod val="75000"/>
                  </a:schemeClr>
                </a:solidFill>
              </a:rPr>
              <a:t>Antecedentes</a:t>
            </a:r>
          </a:p>
          <a:p>
            <a:pPr marL="1074738" indent="-1074738" algn="l">
              <a:spcBef>
                <a:spcPts val="0"/>
              </a:spcBef>
              <a:spcAft>
                <a:spcPts val="2400"/>
              </a:spcAft>
              <a:buFont typeface="+mj-lt"/>
              <a:buAutoNum type="romanUcPeriod"/>
            </a:pPr>
            <a:r>
              <a:rPr lang="es-MX" dirty="0" smtClean="0">
                <a:solidFill>
                  <a:schemeClr val="tx2">
                    <a:lumMod val="75000"/>
                  </a:schemeClr>
                </a:solidFill>
              </a:rPr>
              <a:t>Usos por Banda</a:t>
            </a:r>
          </a:p>
          <a:p>
            <a:pPr marL="1074738" indent="-1074738" algn="l">
              <a:spcBef>
                <a:spcPts val="0"/>
              </a:spcBef>
              <a:spcAft>
                <a:spcPts val="2400"/>
              </a:spcAft>
              <a:buFont typeface="+mj-lt"/>
              <a:buAutoNum type="romanUcPeriod"/>
            </a:pPr>
            <a:r>
              <a:rPr lang="es-MX" dirty="0" smtClean="0">
                <a:solidFill>
                  <a:schemeClr val="tx2">
                    <a:lumMod val="75000"/>
                  </a:schemeClr>
                </a:solidFill>
              </a:rPr>
              <a:t>Riesgos</a:t>
            </a:r>
          </a:p>
          <a:p>
            <a:pPr marL="1074738" indent="-1074738" algn="l">
              <a:spcAft>
                <a:spcPts val="2400"/>
              </a:spcAft>
              <a:buFont typeface="+mj-lt"/>
              <a:buAutoNum type="romanUcPeriod"/>
            </a:pPr>
            <a:r>
              <a:rPr lang="es-MX" dirty="0" smtClean="0">
                <a:solidFill>
                  <a:schemeClr val="tx2">
                    <a:lumMod val="75000"/>
                  </a:schemeClr>
                </a:solidFill>
              </a:rPr>
              <a:t>Solución</a:t>
            </a:r>
          </a:p>
          <a:p>
            <a:pPr marL="1074738" indent="-1074738" algn="l">
              <a:buFont typeface="+mj-lt"/>
              <a:buAutoNum type="romanUcPeriod"/>
            </a:pPr>
            <a:r>
              <a:rPr lang="es-MX" dirty="0" smtClean="0">
                <a:solidFill>
                  <a:schemeClr val="tx2">
                    <a:lumMod val="75000"/>
                  </a:schemeClr>
                </a:solidFill>
              </a:rPr>
              <a:t>Conclusión</a:t>
            </a:r>
          </a:p>
          <a:p>
            <a:endParaRPr lang="es-MX" sz="40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s-MX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622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-171400"/>
            <a:ext cx="9144000" cy="980728"/>
          </a:xfrm>
        </p:spPr>
        <p:txBody>
          <a:bodyPr>
            <a:normAutofit/>
          </a:bodyPr>
          <a:lstStyle/>
          <a:p>
            <a:r>
              <a:rPr lang="es-MX" sz="4000" dirty="0" smtClean="0">
                <a:solidFill>
                  <a:srgbClr val="FF0000"/>
                </a:solidFill>
              </a:rPr>
              <a:t>DESCRIPCIÓN DEL PROBLEMA</a:t>
            </a:r>
            <a:endParaRPr lang="es-MX" sz="2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33386" y="692696"/>
            <a:ext cx="8284613" cy="532859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600"/>
              </a:spcAft>
            </a:pPr>
            <a:r>
              <a:rPr lang="es-MX" sz="2400" b="1" dirty="0">
                <a:solidFill>
                  <a:schemeClr val="bg1">
                    <a:lumMod val="50000"/>
                  </a:schemeClr>
                </a:solidFill>
              </a:rPr>
              <a:t>En </a:t>
            </a:r>
            <a:r>
              <a:rPr lang="es-MX" sz="2400" b="1" dirty="0" smtClean="0">
                <a:solidFill>
                  <a:schemeClr val="bg1">
                    <a:lumMod val="50000"/>
                  </a:schemeClr>
                </a:solidFill>
              </a:rPr>
              <a:t>los bloques de frecuencias de 10.5, 15 y 23 GHz se estima existen entre 20 y 30 mil </a:t>
            </a:r>
            <a:r>
              <a:rPr lang="es-MX" sz="2400" b="1" dirty="0">
                <a:solidFill>
                  <a:schemeClr val="bg1">
                    <a:lumMod val="50000"/>
                  </a:schemeClr>
                </a:solidFill>
              </a:rPr>
              <a:t>enlaces de </a:t>
            </a:r>
            <a:r>
              <a:rPr lang="es-MX" sz="2400" b="1" dirty="0" smtClean="0">
                <a:solidFill>
                  <a:schemeClr val="bg1">
                    <a:lumMod val="50000"/>
                  </a:schemeClr>
                </a:solidFill>
              </a:rPr>
              <a:t>clientes y operadores</a:t>
            </a:r>
          </a:p>
          <a:p>
            <a:pPr marL="538163" indent="-538163" algn="just">
              <a:spcBef>
                <a:spcPts val="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es-MX" sz="1900" i="1" dirty="0" smtClean="0">
                <a:solidFill>
                  <a:schemeClr val="accent1">
                    <a:lumMod val="75000"/>
                  </a:schemeClr>
                </a:solidFill>
              </a:rPr>
              <a:t>Son prácticamente las </a:t>
            </a:r>
            <a:r>
              <a:rPr lang="es-MX" sz="1900" b="1" i="1" dirty="0" smtClean="0">
                <a:solidFill>
                  <a:schemeClr val="accent1">
                    <a:lumMod val="75000"/>
                  </a:schemeClr>
                </a:solidFill>
              </a:rPr>
              <a:t>únicas bandas para acceso a usuarios finales para enlaces directos y mayormente para transporte </a:t>
            </a:r>
            <a:r>
              <a:rPr lang="es-MX" sz="1900" b="1" i="1" dirty="0">
                <a:solidFill>
                  <a:schemeClr val="accent1">
                    <a:lumMod val="75000"/>
                  </a:schemeClr>
                </a:solidFill>
              </a:rPr>
              <a:t>metropolitano </a:t>
            </a:r>
            <a:r>
              <a:rPr lang="es-MX" sz="1900" b="1" i="1" dirty="0" smtClean="0">
                <a:solidFill>
                  <a:schemeClr val="accent1">
                    <a:lumMod val="75000"/>
                  </a:schemeClr>
                </a:solidFill>
              </a:rPr>
              <a:t>de </a:t>
            </a:r>
            <a:r>
              <a:rPr lang="es-MX" sz="1900" b="1" i="1" dirty="0">
                <a:solidFill>
                  <a:schemeClr val="accent1">
                    <a:lumMod val="75000"/>
                  </a:schemeClr>
                </a:solidFill>
              </a:rPr>
              <a:t>banda ancha </a:t>
            </a:r>
            <a:r>
              <a:rPr lang="es-MX" sz="1900" i="1" dirty="0" smtClean="0">
                <a:solidFill>
                  <a:schemeClr val="accent1">
                    <a:lumMod val="75000"/>
                  </a:schemeClr>
                </a:solidFill>
              </a:rPr>
              <a:t>que se han subastado en la historia de México y por lo tanto el servicio a los usuarios de todas las redes públicas de telecomunicaciones de servicio fijo y móvil están sostenidas en gran parte sobre estas frecuencias.</a:t>
            </a:r>
          </a:p>
          <a:p>
            <a:pPr marL="538163" indent="-538163" algn="just">
              <a:spcBef>
                <a:spcPts val="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es-MX" sz="1900" i="1" dirty="0" smtClean="0">
                <a:solidFill>
                  <a:schemeClr val="accent1">
                    <a:lumMod val="75000"/>
                  </a:schemeClr>
                </a:solidFill>
              </a:rPr>
              <a:t>A diferencia de todas las demás concesiones de espectro otorgadas al amparo de la LFT, las </a:t>
            </a:r>
            <a:r>
              <a:rPr lang="es-MX" sz="1900" i="1" dirty="0">
                <a:solidFill>
                  <a:schemeClr val="accent1">
                    <a:lumMod val="75000"/>
                  </a:schemeClr>
                </a:solidFill>
              </a:rPr>
              <a:t>concesiones </a:t>
            </a:r>
            <a:r>
              <a:rPr lang="es-MX" sz="1900" i="1" dirty="0" smtClean="0">
                <a:solidFill>
                  <a:schemeClr val="accent1">
                    <a:lumMod val="75000"/>
                  </a:schemeClr>
                </a:solidFill>
              </a:rPr>
              <a:t>de estas bandas </a:t>
            </a:r>
            <a:r>
              <a:rPr lang="es-MX" sz="1900" b="1" i="1" dirty="0" smtClean="0">
                <a:solidFill>
                  <a:schemeClr val="accent1">
                    <a:lumMod val="75000"/>
                  </a:schemeClr>
                </a:solidFill>
              </a:rPr>
              <a:t>no </a:t>
            </a:r>
            <a:r>
              <a:rPr lang="es-MX" sz="1900" b="1" i="1" dirty="0">
                <a:solidFill>
                  <a:schemeClr val="accent1">
                    <a:lumMod val="75000"/>
                  </a:schemeClr>
                </a:solidFill>
              </a:rPr>
              <a:t>permiten la </a:t>
            </a:r>
            <a:r>
              <a:rPr lang="es-MX" sz="1900" b="1" i="1" dirty="0" smtClean="0">
                <a:solidFill>
                  <a:schemeClr val="accent1">
                    <a:lumMod val="75000"/>
                  </a:schemeClr>
                </a:solidFill>
              </a:rPr>
              <a:t>prórroga </a:t>
            </a:r>
            <a:r>
              <a:rPr lang="es-MX" sz="1900" i="1" dirty="0" smtClean="0">
                <a:solidFill>
                  <a:schemeClr val="accent1">
                    <a:lumMod val="75000"/>
                  </a:schemeClr>
                </a:solidFill>
              </a:rPr>
              <a:t>y vencen en el 2018; de acuerdo a la LFT </a:t>
            </a:r>
            <a:r>
              <a:rPr lang="es-MX" sz="1900" b="1" i="1" dirty="0" smtClean="0">
                <a:solidFill>
                  <a:schemeClr val="accent1">
                    <a:lumMod val="75000"/>
                  </a:schemeClr>
                </a:solidFill>
              </a:rPr>
              <a:t>la prórroga se debe solicitar antes del 2014.</a:t>
            </a:r>
            <a:endParaRPr lang="es-MX" sz="1900" b="1" i="1" dirty="0">
              <a:solidFill>
                <a:schemeClr val="accent1">
                  <a:lumMod val="75000"/>
                </a:schemeClr>
              </a:solidFill>
            </a:endParaRPr>
          </a:p>
          <a:p>
            <a:pPr marL="538163" indent="-538163" algn="just">
              <a:spcBef>
                <a:spcPts val="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es-MX" sz="1900" i="1" dirty="0" smtClean="0">
                <a:solidFill>
                  <a:schemeClr val="accent1">
                    <a:lumMod val="75000"/>
                  </a:schemeClr>
                </a:solidFill>
              </a:rPr>
              <a:t>Los contratos con clientes actuales quedan sujetos a la vigencia de la concesión, en consecuencia de no prorrogarse </a:t>
            </a:r>
            <a:r>
              <a:rPr lang="es-MX" sz="1900" b="1" i="1" dirty="0" smtClean="0">
                <a:solidFill>
                  <a:schemeClr val="accent1">
                    <a:lumMod val="75000"/>
                  </a:schemeClr>
                </a:solidFill>
              </a:rPr>
              <a:t>se dejaría sin operar a los clientes de los miles de enlaces referidos, afectando la mayor parte de los servicios de telecomunicaciones a nivel nacional.</a:t>
            </a:r>
          </a:p>
          <a:p>
            <a:pPr marL="538163" indent="-538163" algn="just">
              <a:spcBef>
                <a:spcPts val="0"/>
              </a:spcBef>
              <a:spcAft>
                <a:spcPts val="1200"/>
              </a:spcAft>
            </a:pPr>
            <a:endParaRPr lang="es-MX" sz="19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6134" y="5863861"/>
            <a:ext cx="9151386" cy="98072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i="1" dirty="0" smtClean="0">
                <a:solidFill>
                  <a:srgbClr val="92D050"/>
                </a:solidFill>
                <a:latin typeface="Batang" pitchFamily="18" charset="-127"/>
                <a:ea typeface="Batang" pitchFamily="18" charset="-127"/>
              </a:rPr>
              <a:t>¡ A nivel internacional, no </a:t>
            </a:r>
            <a:r>
              <a:rPr lang="es-MX" sz="2400" b="1" i="1" dirty="0">
                <a:solidFill>
                  <a:srgbClr val="92D050"/>
                </a:solidFill>
                <a:latin typeface="Batang" pitchFamily="18" charset="-127"/>
                <a:ea typeface="Batang" pitchFamily="18" charset="-127"/>
              </a:rPr>
              <a:t>hay un mejor uso de estas frecuencias en el espectro, </a:t>
            </a:r>
            <a:r>
              <a:rPr lang="es-MX" sz="2400" b="1" i="1" dirty="0" smtClean="0">
                <a:solidFill>
                  <a:srgbClr val="92D050"/>
                </a:solidFill>
                <a:latin typeface="Batang" pitchFamily="18" charset="-127"/>
                <a:ea typeface="Batang" pitchFamily="18" charset="-127"/>
              </a:rPr>
              <a:t>que </a:t>
            </a:r>
            <a:r>
              <a:rPr lang="es-MX" sz="2400" b="1" i="1" dirty="0">
                <a:solidFill>
                  <a:srgbClr val="92D050"/>
                </a:solidFill>
                <a:latin typeface="Batang" pitchFamily="18" charset="-127"/>
                <a:ea typeface="Batang" pitchFamily="18" charset="-127"/>
              </a:rPr>
              <a:t>el </a:t>
            </a:r>
            <a:r>
              <a:rPr lang="es-MX" sz="2400" b="1" i="1" dirty="0" smtClean="0">
                <a:solidFill>
                  <a:srgbClr val="92D050"/>
                </a:solidFill>
                <a:latin typeface="Batang" pitchFamily="18" charset="-127"/>
                <a:ea typeface="Batang" pitchFamily="18" charset="-127"/>
              </a:rPr>
              <a:t>actual</a:t>
            </a:r>
            <a:r>
              <a:rPr lang="es-MX" sz="2400" b="1" i="1" dirty="0">
                <a:solidFill>
                  <a:srgbClr val="92D050"/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es-MX" sz="2400" b="1" i="1" dirty="0" smtClean="0">
                <a:solidFill>
                  <a:srgbClr val="92D050"/>
                </a:solidFill>
                <a:latin typeface="Batang" pitchFamily="18" charset="-127"/>
                <a:ea typeface="Batang" pitchFamily="18" charset="-127"/>
              </a:rPr>
              <a:t>!</a:t>
            </a:r>
            <a:endParaRPr lang="es-MX" sz="2400" b="1" i="1" dirty="0">
              <a:solidFill>
                <a:srgbClr val="92D050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759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80728"/>
          </a:xfrm>
        </p:spPr>
        <p:txBody>
          <a:bodyPr>
            <a:normAutofit fontScale="90000"/>
          </a:bodyPr>
          <a:lstStyle/>
          <a:p>
            <a:r>
              <a:rPr lang="es-MX" sz="4000" dirty="0" smtClean="0">
                <a:solidFill>
                  <a:schemeClr val="bg1">
                    <a:lumMod val="50000"/>
                  </a:schemeClr>
                </a:solidFill>
              </a:rPr>
              <a:t>Antecedentes</a:t>
            </a:r>
            <a:br>
              <a:rPr lang="es-MX" sz="4000" dirty="0" smtClean="0">
                <a:solidFill>
                  <a:schemeClr val="bg1">
                    <a:lumMod val="50000"/>
                  </a:schemeClr>
                </a:solidFill>
              </a:rPr>
            </a:br>
            <a:endParaRPr lang="es-MX" sz="2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9552" y="764704"/>
            <a:ext cx="8064896" cy="5328592"/>
          </a:xfrm>
        </p:spPr>
        <p:txBody>
          <a:bodyPr>
            <a:noAutofit/>
          </a:bodyPr>
          <a:lstStyle/>
          <a:p>
            <a:pPr marL="538163" indent="-538163" algn="just">
              <a:spcBef>
                <a:spcPts val="0"/>
              </a:spcBef>
              <a:spcAft>
                <a:spcPts val="1200"/>
              </a:spcAft>
            </a:pPr>
            <a:r>
              <a:rPr lang="es-MX" sz="1900" dirty="0" smtClean="0">
                <a:solidFill>
                  <a:schemeClr val="accent1">
                    <a:lumMod val="50000"/>
                  </a:schemeClr>
                </a:solidFill>
              </a:rPr>
              <a:t>I.	El artículo 19 de la Ley Federal de Telecomunicaciones establece:</a:t>
            </a:r>
          </a:p>
          <a:p>
            <a:pPr marL="538163" algn="just">
              <a:spcBef>
                <a:spcPts val="0"/>
              </a:spcBef>
              <a:spcAft>
                <a:spcPts val="1200"/>
              </a:spcAft>
            </a:pPr>
            <a:r>
              <a:rPr lang="es-MX" sz="1900" i="1" dirty="0" smtClean="0">
                <a:solidFill>
                  <a:srgbClr val="FF0000"/>
                </a:solidFill>
              </a:rPr>
              <a:t>Las concesiones de espectro se otorgarán hasta por 20 años y </a:t>
            </a:r>
            <a:r>
              <a:rPr lang="es-MX" sz="1900" b="1" i="1" dirty="0" smtClean="0">
                <a:solidFill>
                  <a:srgbClr val="FF0000"/>
                </a:solidFill>
              </a:rPr>
              <a:t>podrán ser prorrogadas</a:t>
            </a:r>
            <a:r>
              <a:rPr lang="es-MX" sz="1900" i="1" dirty="0" smtClean="0">
                <a:solidFill>
                  <a:srgbClr val="FF0000"/>
                </a:solidFill>
              </a:rPr>
              <a:t> hasta por plazos iguales a los originales, a juicio de la SCT, habiendo cumplido con las condiciones, se solicite antes de la última quinta parte del plazo y se acepten nuevas condiciones.</a:t>
            </a:r>
            <a:endParaRPr lang="es-MX" sz="19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38163" indent="-538163" algn="just">
              <a:spcBef>
                <a:spcPts val="0"/>
              </a:spcBef>
              <a:spcAft>
                <a:spcPts val="1200"/>
              </a:spcAft>
              <a:buAutoNum type="romanUcPeriod" startAt="2"/>
            </a:pPr>
            <a:r>
              <a:rPr lang="es-MX" sz="1900" dirty="0" smtClean="0">
                <a:solidFill>
                  <a:schemeClr val="accent1">
                    <a:lumMod val="50000"/>
                  </a:schemeClr>
                </a:solidFill>
              </a:rPr>
              <a:t>No había experiencia previa, ya que la licitación de los bloques de frecuencias en las bandas de 10.5</a:t>
            </a:r>
            <a:r>
              <a:rPr lang="es-MX" sz="1900" dirty="0">
                <a:solidFill>
                  <a:schemeClr val="accent1">
                    <a:lumMod val="50000"/>
                  </a:schemeClr>
                </a:solidFill>
              </a:rPr>
              <a:t>, 15 y 23 </a:t>
            </a:r>
            <a:r>
              <a:rPr lang="es-MX" sz="1900" dirty="0" smtClean="0">
                <a:solidFill>
                  <a:schemeClr val="accent1">
                    <a:lumMod val="50000"/>
                  </a:schemeClr>
                </a:solidFill>
              </a:rPr>
              <a:t>GHz fue la 1ra a partir de la LFT y la apertura a la competencia en LD.</a:t>
            </a:r>
          </a:p>
          <a:p>
            <a:pPr marL="538163" indent="-538163" algn="just">
              <a:spcBef>
                <a:spcPts val="0"/>
              </a:spcBef>
              <a:spcAft>
                <a:spcPts val="1200"/>
              </a:spcAft>
              <a:buAutoNum type="romanUcPeriod" startAt="2"/>
            </a:pPr>
            <a:r>
              <a:rPr lang="es-MX" sz="1900" dirty="0" smtClean="0">
                <a:solidFill>
                  <a:schemeClr val="accent1">
                    <a:lumMod val="50000"/>
                  </a:schemeClr>
                </a:solidFill>
              </a:rPr>
              <a:t>La convocatoria, bases, licitación y fallo fue en 1997, el otorgamiento de concesiones en 1998 e incluyeron la siguiente condición:</a:t>
            </a:r>
          </a:p>
          <a:p>
            <a:pPr marL="538163" algn="just">
              <a:spcBef>
                <a:spcPts val="0"/>
              </a:spcBef>
              <a:spcAft>
                <a:spcPts val="1200"/>
              </a:spcAft>
            </a:pPr>
            <a:r>
              <a:rPr lang="es-MX" sz="1900" i="1" dirty="0" smtClean="0">
                <a:solidFill>
                  <a:srgbClr val="FF0000"/>
                </a:solidFill>
              </a:rPr>
              <a:t>Vigencia 20 años a partir de otorgamiento, </a:t>
            </a:r>
            <a:r>
              <a:rPr lang="es-MX" sz="2000" b="1" i="1" u="sng" dirty="0" smtClean="0">
                <a:solidFill>
                  <a:srgbClr val="FF0000"/>
                </a:solidFill>
              </a:rPr>
              <a:t>se subastarán nuevamente </a:t>
            </a:r>
            <a:r>
              <a:rPr lang="es-MX" sz="1900" i="1" dirty="0" smtClean="0">
                <a:solidFill>
                  <a:srgbClr val="FF0000"/>
                </a:solidFill>
              </a:rPr>
              <a:t>cuando menos tres años con anterioridad a la fecha de terminación</a:t>
            </a:r>
          </a:p>
          <a:p>
            <a:pPr marL="538163" indent="-538163" algn="just">
              <a:spcBef>
                <a:spcPts val="0"/>
              </a:spcBef>
              <a:spcAft>
                <a:spcPts val="1200"/>
              </a:spcAft>
              <a:buAutoNum type="romanUcPeriod" startAt="4"/>
            </a:pPr>
            <a:r>
              <a:rPr lang="es-MX" sz="1900" dirty="0" smtClean="0">
                <a:solidFill>
                  <a:schemeClr val="accent1">
                    <a:lumMod val="50000"/>
                  </a:schemeClr>
                </a:solidFill>
              </a:rPr>
              <a:t>En la licitación referida no </a:t>
            </a:r>
            <a:r>
              <a:rPr lang="es-MX" sz="1900" dirty="0">
                <a:solidFill>
                  <a:schemeClr val="accent1">
                    <a:lumMod val="50000"/>
                  </a:schemeClr>
                </a:solidFill>
              </a:rPr>
              <a:t>había experiencia </a:t>
            </a:r>
            <a:r>
              <a:rPr lang="es-MX" sz="1900" dirty="0" smtClean="0">
                <a:solidFill>
                  <a:schemeClr val="accent1">
                    <a:lumMod val="50000"/>
                  </a:schemeClr>
                </a:solidFill>
              </a:rPr>
              <a:t>previa, sin embargo en posteriores licitaciones dicha condición ya fue corregida conforme a la ley:</a:t>
            </a:r>
          </a:p>
          <a:p>
            <a:pPr marL="538163" algn="just">
              <a:spcBef>
                <a:spcPts val="0"/>
              </a:spcBef>
              <a:spcAft>
                <a:spcPts val="1200"/>
              </a:spcAft>
            </a:pPr>
            <a:r>
              <a:rPr lang="es-MX" sz="1900" i="1" dirty="0" smtClean="0">
                <a:solidFill>
                  <a:srgbClr val="FF0000"/>
                </a:solidFill>
              </a:rPr>
              <a:t>Vigencia 20 años a partir de otorgamiento, </a:t>
            </a:r>
            <a:r>
              <a:rPr lang="es-MX" sz="1900" b="1" i="1" u="sng" dirty="0" smtClean="0">
                <a:solidFill>
                  <a:srgbClr val="FF0000"/>
                </a:solidFill>
              </a:rPr>
              <a:t>la concesión podrá ser prorrogada</a:t>
            </a:r>
            <a:r>
              <a:rPr lang="es-MX" sz="1900" b="1" i="1" dirty="0" smtClean="0">
                <a:solidFill>
                  <a:srgbClr val="FF0000"/>
                </a:solidFill>
              </a:rPr>
              <a:t> </a:t>
            </a:r>
            <a:r>
              <a:rPr lang="es-MX" sz="1900" i="1" dirty="0" smtClean="0">
                <a:solidFill>
                  <a:srgbClr val="FF0000"/>
                </a:solidFill>
              </a:rPr>
              <a:t>a juicio de la SCT.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447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043608" y="1340768"/>
            <a:ext cx="7488832" cy="4680520"/>
          </a:xfrm>
        </p:spPr>
        <p:txBody>
          <a:bodyPr>
            <a:noAutofit/>
          </a:bodyPr>
          <a:lstStyle/>
          <a:p>
            <a:endParaRPr lang="es-MX" sz="40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s-MX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564904"/>
            <a:ext cx="25557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b="1" dirty="0" smtClean="0">
                <a:solidFill>
                  <a:schemeClr val="tx2">
                    <a:lumMod val="75000"/>
                  </a:schemeClr>
                </a:solidFill>
              </a:rPr>
              <a:t>Acuerdo </a:t>
            </a:r>
            <a:r>
              <a:rPr lang="es-MX" b="1" dirty="0">
                <a:solidFill>
                  <a:schemeClr val="tx2">
                    <a:lumMod val="75000"/>
                  </a:schemeClr>
                </a:solidFill>
              </a:rPr>
              <a:t>con SCT, COFETEL </a:t>
            </a:r>
            <a:r>
              <a:rPr lang="es-MX" b="1" dirty="0" smtClean="0">
                <a:solidFill>
                  <a:schemeClr val="tx2">
                    <a:lumMod val="75000"/>
                  </a:schemeClr>
                </a:solidFill>
              </a:rPr>
              <a:t>de </a:t>
            </a:r>
            <a:r>
              <a:rPr lang="es-MX" b="1" dirty="0">
                <a:solidFill>
                  <a:schemeClr val="tx2">
                    <a:lumMod val="75000"/>
                  </a:schemeClr>
                </a:solidFill>
              </a:rPr>
              <a:t>CANIETI desde 1997</a:t>
            </a:r>
          </a:p>
          <a:p>
            <a:pPr algn="r"/>
            <a:r>
              <a:rPr lang="es-MX" b="1" dirty="0" smtClean="0">
                <a:solidFill>
                  <a:schemeClr val="tx2">
                    <a:lumMod val="75000"/>
                  </a:schemeClr>
                </a:solidFill>
              </a:rPr>
              <a:t>sobre  posibilidad de prórroga en concesiones</a:t>
            </a:r>
          </a:p>
          <a:p>
            <a:pPr algn="r"/>
            <a:r>
              <a:rPr lang="es-MX" b="1" dirty="0" smtClean="0">
                <a:solidFill>
                  <a:schemeClr val="tx2">
                    <a:lumMod val="75000"/>
                  </a:schemeClr>
                </a:solidFill>
              </a:rPr>
              <a:t> punto a punto y </a:t>
            </a:r>
          </a:p>
          <a:p>
            <a:pPr algn="r"/>
            <a:r>
              <a:rPr lang="es-MX" b="1" dirty="0" smtClean="0">
                <a:solidFill>
                  <a:schemeClr val="tx2">
                    <a:lumMod val="75000"/>
                  </a:schemeClr>
                </a:solidFill>
              </a:rPr>
              <a:t>punto a multipunto</a:t>
            </a:r>
            <a:endParaRPr lang="es-MX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2" t="7537" r="22564" b="5698"/>
          <a:stretch/>
        </p:blipFill>
        <p:spPr bwMode="auto">
          <a:xfrm>
            <a:off x="2555776" y="0"/>
            <a:ext cx="641860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5</a:t>
            </a:fld>
            <a:endParaRPr lang="es-MX"/>
          </a:p>
        </p:txBody>
      </p:sp>
      <p:sp>
        <p:nvSpPr>
          <p:cNvPr id="7" name="TextBox 6"/>
          <p:cNvSpPr txBox="1"/>
          <p:nvPr/>
        </p:nvSpPr>
        <p:spPr>
          <a:xfrm>
            <a:off x="3995935" y="3073225"/>
            <a:ext cx="4978443" cy="1008113"/>
          </a:xfrm>
          <a:prstGeom prst="rect">
            <a:avLst/>
          </a:prstGeom>
          <a:solidFill>
            <a:srgbClr val="FFFF00">
              <a:alpha val="22000"/>
            </a:srgb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3606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andeswireless.com/descargas/esp/TRANGO%20P%20to%20Mp%20lin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9" y="4293096"/>
            <a:ext cx="4992379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539552" y="-99392"/>
            <a:ext cx="7772400" cy="980728"/>
          </a:xfrm>
        </p:spPr>
        <p:txBody>
          <a:bodyPr>
            <a:normAutofit/>
          </a:bodyPr>
          <a:lstStyle/>
          <a:p>
            <a:r>
              <a:rPr lang="es-MX" sz="4000" dirty="0" smtClean="0">
                <a:solidFill>
                  <a:schemeClr val="bg1">
                    <a:lumMod val="50000"/>
                  </a:schemeClr>
                </a:solidFill>
              </a:rPr>
              <a:t>Usos por Banda</a:t>
            </a:r>
            <a:endParaRPr lang="es-MX" sz="4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51520" y="692696"/>
            <a:ext cx="8640960" cy="3287612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s-MX" sz="1800" b="1" dirty="0" smtClean="0">
                <a:solidFill>
                  <a:schemeClr val="tx2">
                    <a:lumMod val="75000"/>
                  </a:schemeClr>
                </a:solidFill>
              </a:rPr>
              <a:t>Bloques de 10.5 GHz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MX" sz="1800" dirty="0">
                <a:solidFill>
                  <a:schemeClr val="tx2">
                    <a:lumMod val="75000"/>
                  </a:schemeClr>
                </a:solidFill>
              </a:rPr>
              <a:t>Solución inmediata para puesta en servicio, </a:t>
            </a:r>
            <a:r>
              <a:rPr lang="es-MX" sz="1800" b="1" dirty="0">
                <a:solidFill>
                  <a:schemeClr val="tx2">
                    <a:lumMod val="75000"/>
                  </a:schemeClr>
                </a:solidFill>
              </a:rPr>
              <a:t>donde no existe </a:t>
            </a:r>
            <a:r>
              <a:rPr lang="es-MX" sz="1800" b="1" dirty="0" smtClean="0">
                <a:solidFill>
                  <a:schemeClr val="tx2">
                    <a:lumMod val="75000"/>
                  </a:schemeClr>
                </a:solidFill>
              </a:rPr>
              <a:t>FO, disponible principalmente en zonas urbanas y suburbanas.</a:t>
            </a:r>
            <a:endParaRPr lang="es-MX" sz="1800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Usuarios pequeños (</a:t>
            </a:r>
            <a:r>
              <a:rPr lang="es-MX" sz="1800" b="1" dirty="0" smtClean="0">
                <a:solidFill>
                  <a:schemeClr val="tx2">
                    <a:lumMod val="75000"/>
                  </a:schemeClr>
                </a:solidFill>
              </a:rPr>
              <a:t>PYMES</a:t>
            </a: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), </a:t>
            </a:r>
            <a:r>
              <a:rPr lang="es-MX" sz="1800" dirty="0">
                <a:solidFill>
                  <a:schemeClr val="tx2">
                    <a:lumMod val="75000"/>
                  </a:schemeClr>
                </a:solidFill>
              </a:rPr>
              <a:t>para clientes de 2 hasta </a:t>
            </a: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60 </a:t>
            </a:r>
            <a:r>
              <a:rPr lang="es-MX" sz="1800" dirty="0">
                <a:solidFill>
                  <a:schemeClr val="tx2">
                    <a:lumMod val="75000"/>
                  </a:schemeClr>
                </a:solidFill>
              </a:rPr>
              <a:t>canales de </a:t>
            </a: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voz, </a:t>
            </a:r>
            <a:r>
              <a:rPr lang="es-MX" sz="1800" dirty="0">
                <a:solidFill>
                  <a:schemeClr val="tx2">
                    <a:lumMod val="75000"/>
                  </a:schemeClr>
                </a:solidFill>
              </a:rPr>
              <a:t>acceso de banda ancha a </a:t>
            </a: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Internet y redes privadas.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Enlaces punto a multipunto en radios de </a:t>
            </a:r>
            <a:r>
              <a:rPr lang="es-MX" sz="1800" b="1" dirty="0" smtClean="0">
                <a:solidFill>
                  <a:schemeClr val="tx2">
                    <a:lumMod val="75000"/>
                  </a:schemeClr>
                </a:solidFill>
              </a:rPr>
              <a:t>hasta 5 Km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Inversión promedio: Desde </a:t>
            </a:r>
            <a:r>
              <a:rPr lang="es-MX" sz="1800" b="1" dirty="0" smtClean="0">
                <a:solidFill>
                  <a:schemeClr val="tx2">
                    <a:lumMod val="75000"/>
                  </a:schemeClr>
                </a:solidFill>
              </a:rPr>
              <a:t>100 hasta 250 mil USD por radiobase</a:t>
            </a: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 (existen varias por localidad) y </a:t>
            </a:r>
            <a:r>
              <a:rPr lang="es-MX" sz="1800" b="1" dirty="0" smtClean="0">
                <a:solidFill>
                  <a:schemeClr val="tx2">
                    <a:lumMod val="75000"/>
                  </a:schemeClr>
                </a:solidFill>
              </a:rPr>
              <a:t>5,000 USD por cada equipo terminal del usuario.</a:t>
            </a:r>
          </a:p>
          <a:p>
            <a:pPr marL="342900" indent="-342900" algn="just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Hasta </a:t>
            </a:r>
            <a:r>
              <a:rPr lang="es-MX" sz="1800" b="1" dirty="0" smtClean="0">
                <a:solidFill>
                  <a:schemeClr val="tx2">
                    <a:lumMod val="75000"/>
                  </a:schemeClr>
                </a:solidFill>
              </a:rPr>
              <a:t>varios cientos de usuarios por concesionario.</a:t>
            </a:r>
          </a:p>
          <a:p>
            <a:pPr marL="342900" indent="-342900" algn="just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Inicialmente problemas con tecnología, recientemente se ha </a:t>
            </a:r>
            <a:r>
              <a:rPr lang="es-MX" sz="1800" b="1" dirty="0" smtClean="0">
                <a:solidFill>
                  <a:schemeClr val="tx2">
                    <a:lumMod val="75000"/>
                  </a:schemeClr>
                </a:solidFill>
              </a:rPr>
              <a:t>mejorado y modernizado la tecnología</a:t>
            </a: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 por varios concesionarios ante la diversidad de proveedores.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4" t="20588" r="32988" b="31617"/>
          <a:stretch/>
        </p:blipFill>
        <p:spPr bwMode="auto">
          <a:xfrm>
            <a:off x="5004048" y="4293096"/>
            <a:ext cx="4139951" cy="256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447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redcomtampico.com/redcomweb/images/stories/fotos/ENLACES%20DE%20MICROONDAS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539" y="-8258"/>
            <a:ext cx="2168461" cy="405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11560" y="-147464"/>
            <a:ext cx="7772400" cy="980728"/>
          </a:xfrm>
        </p:spPr>
        <p:txBody>
          <a:bodyPr>
            <a:normAutofit/>
          </a:bodyPr>
          <a:lstStyle/>
          <a:p>
            <a:r>
              <a:rPr lang="es-MX" sz="4000" dirty="0" smtClean="0">
                <a:solidFill>
                  <a:schemeClr val="bg1">
                    <a:lumMod val="50000"/>
                  </a:schemeClr>
                </a:solidFill>
              </a:rPr>
              <a:t>Usos por Banda</a:t>
            </a:r>
            <a:endParaRPr lang="es-MX" sz="4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09931" y="515643"/>
            <a:ext cx="6765608" cy="2697335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es-MX" sz="1800" b="1" dirty="0" smtClean="0">
                <a:solidFill>
                  <a:schemeClr val="tx2">
                    <a:lumMod val="75000"/>
                  </a:schemeClr>
                </a:solidFill>
              </a:rPr>
              <a:t>Bloques de 15</a:t>
            </a:r>
            <a:r>
              <a:rPr lang="es-MX" sz="1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MX" sz="1800" b="1" dirty="0" smtClean="0">
                <a:solidFill>
                  <a:schemeClr val="tx2">
                    <a:lumMod val="75000"/>
                  </a:schemeClr>
                </a:solidFill>
              </a:rPr>
              <a:t>y 23 GHz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MX" sz="1800" dirty="0">
                <a:solidFill>
                  <a:schemeClr val="tx2">
                    <a:lumMod val="75000"/>
                  </a:schemeClr>
                </a:solidFill>
              </a:rPr>
              <a:t>Solución inmediata para puesta en servicio, </a:t>
            </a:r>
            <a:r>
              <a:rPr lang="es-MX" sz="1800" b="1" dirty="0">
                <a:solidFill>
                  <a:schemeClr val="tx2">
                    <a:lumMod val="75000"/>
                  </a:schemeClr>
                </a:solidFill>
              </a:rPr>
              <a:t>donde no existe FO </a:t>
            </a:r>
            <a:r>
              <a:rPr lang="es-MX" sz="1800" b="1" dirty="0" smtClean="0">
                <a:solidFill>
                  <a:schemeClr val="tx2">
                    <a:lumMod val="75000"/>
                  </a:schemeClr>
                </a:solidFill>
              </a:rPr>
              <a:t>disponible, ideal para zonas conurbadas y rurales.</a:t>
            </a:r>
            <a:endParaRPr lang="es-MX" sz="1800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Usuarios </a:t>
            </a:r>
            <a:r>
              <a:rPr lang="es-MX" sz="1800" b="1" dirty="0" smtClean="0">
                <a:solidFill>
                  <a:schemeClr val="tx2">
                    <a:lumMod val="75000"/>
                  </a:schemeClr>
                </a:solidFill>
              </a:rPr>
              <a:t>pequeños, medianos y grande</a:t>
            </a: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s, </a:t>
            </a:r>
            <a:r>
              <a:rPr lang="es-MX" sz="1800" dirty="0">
                <a:solidFill>
                  <a:schemeClr val="tx2">
                    <a:lumMod val="75000"/>
                  </a:schemeClr>
                </a:solidFill>
              </a:rPr>
              <a:t>hasta </a:t>
            </a:r>
            <a:r>
              <a:rPr lang="es-MX" sz="1800" b="1" dirty="0" smtClean="0">
                <a:solidFill>
                  <a:schemeClr val="tx2">
                    <a:lumMod val="75000"/>
                  </a:schemeClr>
                </a:solidFill>
              </a:rPr>
              <a:t>decenas </a:t>
            </a:r>
            <a:r>
              <a:rPr lang="es-MX" sz="1800" b="1" dirty="0">
                <a:solidFill>
                  <a:schemeClr val="tx2">
                    <a:lumMod val="75000"/>
                  </a:schemeClr>
                </a:solidFill>
              </a:rPr>
              <a:t>de canales de voz y acceso a Internet de gran </a:t>
            </a:r>
            <a:r>
              <a:rPr lang="es-MX" sz="1800" b="1" dirty="0" smtClean="0">
                <a:solidFill>
                  <a:schemeClr val="tx2">
                    <a:lumMod val="75000"/>
                  </a:schemeClr>
                </a:solidFill>
              </a:rPr>
              <a:t>capacidad, redes privadas. 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Enlaces punto a punto </a:t>
            </a:r>
            <a:r>
              <a:rPr lang="es-MX" sz="1800" b="1" dirty="0" smtClean="0">
                <a:solidFill>
                  <a:schemeClr val="tx2">
                    <a:lumMod val="75000"/>
                  </a:schemeClr>
                </a:solidFill>
              </a:rPr>
              <a:t>hasta 20 Km, </a:t>
            </a: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dependiendo de banda, capacidad y otras condiciones.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Inversión en equipo para ambas puntas </a:t>
            </a:r>
            <a:r>
              <a:rPr lang="es-MX" sz="1800" b="1" dirty="0" smtClean="0">
                <a:solidFill>
                  <a:schemeClr val="tx2">
                    <a:lumMod val="75000"/>
                  </a:schemeClr>
                </a:solidFill>
              </a:rPr>
              <a:t>entre 12 y 35 mil USD.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Hasta </a:t>
            </a:r>
            <a:r>
              <a:rPr lang="es-MX" sz="1800" b="1" dirty="0" smtClean="0">
                <a:solidFill>
                  <a:schemeClr val="tx2">
                    <a:lumMod val="75000"/>
                  </a:schemeClr>
                </a:solidFill>
              </a:rPr>
              <a:t>varios miles de enlaces por concesionario</a:t>
            </a: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, COFETEL dispone registros de cada concesionario mediante expedición de CNI.</a:t>
            </a:r>
          </a:p>
        </p:txBody>
      </p:sp>
      <p:sp>
        <p:nvSpPr>
          <p:cNvPr id="2" name="AutoShape 4" descr="data:image/jpeg;base64,/9j/4AAQSkZJRgABAQAAAQABAAD/2wCEAAkGBxQTEhUUExMVFRUVGBgXFhgVGRcYGxkYFxcXFxobHRgcISggGRolHBcXITEhJykrLi4uGB8zODMsOCgtLisBCgoKDg0OGA8QGywkHyQsLCwsLCwtLCwsLCwsLCwsLCwsLCwsLCwsLCwsLCwsLCwsLCwsLC0sLCwsLSwsLjQsLP/AABEIALsBDgMBIgACEQEDEQH/xAAcAAABBQEBAQAAAAAAAAAAAAAAAgMEBQYHAQj/xABHEAACAQIDBAUIBwYEBQUAAAABAhEAAwQSIQUxQVEGEyJhcTJSU4GRodHSFBVCkpSxwSNicoKT8AczsuFjg6Kj8SRDVMLi/8QAGQEBAQEBAQEAAAAAAAAAAAAAAAECAwQF/8QAJREBAQACAQQCAgIDAAAAAAAAAAECERIDEyFBBDFRcTLwQpGx/9oADAMBAAIRAxEAPwDuNFFFAUUUUBRRRQFFFFAUUUUBRRRQFFFFAUUUUBRRRQFFFFAUUUUBRRRQFFFFAUUUUBRRRQFFFFAUUUUBRRRQFFFFAUUUUBRRTbX1HEVLdGjlFN276t5LA+BpyrLs0KKKKAooooCiiigKKKKAooooCiiigKKKKAooooCiivCaD2iiigKKKKAooooCiiigKKKKAopjGj9m4BIJUgFd4JEAjvrNnaBu2RcKsAsBgdweSrRz7QPtoNS40qO47z7SPyke6k7JcNaUjd8DH6VJdKzlFlQbsHyxmA1nc6jzgV3jvGtPWbpUhWOZW8h+fHKe+Nx4/mziWZcuVSxLACMoidcxkjskAggSeQpu5YNxGto7JBS6hXLuJzBe0DpmU7oIB0Irl5ldPuLN3A3kDUDXTUmAPEkxSb93Ks5WbUCFEnUgbuQmT3A0i0RcRSQCCFaCJg6MPWDB9VP12l35cjeJLBW6sKXg5QxKqTwlgCQO+DXt5SVIU5WIIBiYMaGOMcqXRVCQDEE6xv3euk2LeVVXMWygDM2pMCJMcTTlFA3h7IRQokgeczMfWzEk0WLAQELMEs2pJ1Zix1PeTpuG4U5RQN2rIXNH2jmOpOsAcd2gGgot2QrMwmXIJlmI0AXQEwugGgjnvpyigbW1DFpbUKIJ7Iy5tQOBObXwHKjIc85uzEZYG+d8792kU5RQNMXziAuTK2YycwaVygLEEEZ5MiIGhkx692GVYbtSZAMCI3nhM6c4NOUUBRTdywrMrFVLJJUkAlSRBg8JBI9dNY9jlCgwXIWeQMlj45Q1S3U2sm7o3cvl5IbJbG9+LR5vIcJ48OdNrbE6IP5hneOZk9n1mlXfKhQITKqjhnI5clWD6+6l2l9m/wAe88yd/cK4/d8uu9TwVaTl7o/Sn3uBRLEADeSYHtoVap9qW85cn/2z2RwAyqxMc9Tr3RznrjNOVu10pkSNQa9qn2HcglPssM6jkZhx3b105k8CKuK0gooooCiiigKKKKArI4zs/TrHIfSUH7ry7f8Act3PbWurLdKh1eJwt4+RcL4W54XRmtk9wZGH89BK6E4nPhh3Mw98/rVlteBaLGOwVcSCdVYEaAgk8hO+sn/hVfJtX7Z327uvrUD81Nba6oIggEciJqCLjLgVSxzQNeypY6Zm0UAkmOEGo+GuC0AbjeTbtqWaBLEnfAAk6bgN9P37YJBMkiYgnWd4jcZ4k6CmBh2PYD5hmZrxIBmZK2wRGg7I3E5Vg6ma437dZ9JWzVyWrdst2gg3ntGAAT7SNe+nhZ7GQM3k5c0y26Jk724zTYdhBZATEZk14AnQwQM3ATuBNFpLbKQugzBiFLIQ2YXO0BBBJgkHeCQZBrtJqac7d09cQmIYiCDpGoB1Go3HdQQcw1GWDIjWZEGZ0ETpGsjURqko2sNvIOoBAAiQIg6gHUkwT6q9zsDqukxKmYETJmOIiBO8d8VHhdgGJWYmApksBu3wATy99LNwTlkSQSBxgQCfePbRbcESO46gg666g6g9xpVAUU2tuIA0A4c69W5uBgMQTE6wIn8x7RQLooooCiiigKKKKAqLi/KtH98+9HA/vvqVTOKs51ImDoQeTAyD7QKzlNxcftEI7Tc+sb2m1p7qk2fd/wDlf0qPmnteSdA48xl1B8O/iIp+37P0/vgeVc8W8idpLdKRZKhiRJbgvH18PXVJj72IDXM1qy37MBit0roM53Mu+DMTxFaK9eCKWbcok1lNtbUy2LzAnMEa4+UhtY0AAHk6KuY6QOO6uzmZ6E4m492WVsjLddXYkyGuIQonQqAQBHAVtaouh2z+qwyA6sB1e8mBbJQCTvOkk8fZV7QFFFFAUUUUBRRRQFZzp5ZW5hHtyQ8q9vKrMQ9thcBhdY7H6ca0dZjbzMruOYkeEf8Amgrf8NsER1uJAcDFdtlYABLgZiVAMMRLHeBurX4/HW7Qm44Wd3EnWNANTvrN9CcZDX7TvOvWqWyjstEgZQBCmBz5kmrzF47DyC5RmWY0zETvg8Kzlljj/K6WHsI63VzKTBkboOnfvqUigCAIHdVBjuldu2Jg/wAxAnwAkms/jOmV99LSrbHnESfUp/X2Vzw6mGX8fP8Afyt37dBpq9YB1GjDc36HmO6ouwb5fD2mY5mKiSY1I0J003ip9dmTXXQO1oeIGv8AY8aVbug7qh41ggLvMToBvJ7vV+VKwcMFdZgzv7tCD6xHqrG8ttaiS9qdRoeeu+I1H2vA16j8DofXu7iQJ4Uum7o48Rr8eP8Aeh4Vtk5SXWQRrrpoSD7RqPGkfSF7/Yf7jvp2pLKaIza68TAiTwnXlx91LrxhIjn6vfXinh8d3DXnVCqKKKAooqk6W7RuWLKtaKhi4HaGYRlYkR6hQXdFc+tdNMQPLRT3qJ90g1Y4TphnMA2p5EMp9hNTY1dyyCZGjbpHLkeYpKWiOXq+HD21SYja91kYBBJBiCQZjhWdLY8zDXB5Udud/k+AHrq44Y5eU53enQXthhDAEHeCJB9VZrpKVay2HthLYzWydIBy3EcrA3BgpWY4mp/Rt7gtkXi2fN9ozpA4+M1TdJcMGviwpLPeR7kQTABVCSRoBLiJ5HlVs1dEu5tqdnKBaSDIygyRBMiZI4EzPrqTTLWytvLaCgqsID5IIEKDHDduqHhL2IzAXLaZTMshiIGmhJJk/rykxVlRRRQFIvTlMb4MeMUum799UGZ2CjmTFN68jFm5tGd1yO4a72592Wm2v7QVSWzCF36Rm4b6tNodMbSnLbIY89W9irr7aosRtK9dM9XcbveEHqB1Hsrnn8q/4Y7/AOf7Jh+dG321jZ0ZiNNY8Zn3bqsbm0blxVzkSAOAmY1131XjD323tbt+ALn3wKqsVabMVe47QY35QfUK4Zzr9WatmP6ampdmcQbtvF27juDZFt0YZhoc5KkJvJYZZgcNeFS720nbyBkHnNq3qXcPXVdctBGRgI1yn+YaHxzBR/MakuwAkkADidK1PjY2zLPzTl+CVtaySWbzm1P+1OUUV6ZNMuh9DXnCoPNLD/qJ/Wrus10DuTYccrh96r/vVnt7Fvat5k566TwJ/Sgb6T3glgs3A6eLBlHvIqbs2yUthSI1YxpxYnh41h9s7Sv3FUAyG4EAQZAHvIqbs/pFiRmFxEY5lUEsBE9wEnePZV143tN+m0pu+kiKhbDxj3bZa4FBzsoyggQpjjrvBqxrP2qsW9bNzqwxz+BiYmM0RPwqfZWBFUWBAbFuF1NppbTcXFzj4Mv9itDUmMi27FMXrwHiDzgevgdDu8Kfqsx15bQDOCZMALE8TxIH/mmW/RNe1hbuht1LqLhACFdfJYSPAifh7KlVZv2UVlunzfsrY/fJ9in41qayP+IDaWR3ufZl+NVGPpLoDvAPjSqKAw7vb/y7jp3Ayv3TIrR4HbGJVQWt27wPmk2398qfdWcrT2khQOQA9lQT7fS2wNLi3LJ/4iEj1Msg1ETa+CGIOIW6ousgQmSJAJI0I36x4ADhSaS9pSCCoIOhBAM0FovSuz6W0f5gKlWek2HO+4o8GBHurJX8Eme2As6ljJLdlVPMmO0UqUcFbO+2h/lX4VNX8ja4bGW7nkOrfwkH3U/Wf6MbNtpmuLbRSeyCqgGNCd3CY9laCtArN9KNlI7LdZc2mXtEkCJI7O7nw4CtJTGMsh0KHiNPEbj7YoMfbthRCgAcgAPypVekRXlQFUu2bcOD5w940+FXVRsbh8+XQmDrE7jod3DdQZnF2yyMBviV/iGq+8CmcNh1YByS+ZRE8iOXeDr/ALCLW7hyxBRYWSgEEZmJUKQW1M5oryzgnytaVCvVnVsuglkcLm5ZHy/ymqIwFe1cYPBXerQrbzZyrZgU8gxvJ13TpvpvZvRy7czKrLNvKrZyQZKg8AZ376C76AP/AJy/wH/UPhV10mUHDvMcxPs/WuXdLhdwwyW8QQ+aLnUM4gQYDMI17qxbBy2cuxcbmLEt97fTSbdVnRP4juMfbHPfUrDDtHvuj3Ws271cq5lh9t4lI/algNQHAbjO8id/fS8Z0gxNyR1hQEyRbldYyzzmO+s3C2aXlG+H+JGGwaixcsYkuokwlsA5+3ILOCQc2hirW10kuXQrIYW4gdeyNzCQCdda4o9kkySSTvJ1J9ddI6MPNnD7tEy8Z7HWL+lW+E3tOw22cUjNcGXtFQ/kyeXrgirTa3TK5Yttda0mRGhlDFmOkwDAUcvGqy3qv/MTjPFarenNtmwpygkG4xYjWArgSTrpOUb+NLnuyEmkpP8AGWxxwt8eBtn8yKdP+JGGxQIW1iENsZjmFvUSJiHOtYvonsazdFw3ULlCkDMVEMSDu37hWmubJVSos2raB1E9nfxgkySO6YNWfeja82b/AIm7PCIrXLiEADtWrh18VBq6w3TjZ77sZZH8bdX/AK4rD4Xo7YcQ+Fs5i7LmBurEAnybZXTT31hNq4NFuuEXKoIgSTwE6kk75p70bfRmFx1q5rbuI4/cZW/I1lOn7dqyO5z7SvwriYwo3xrW16F4W5fBTrQzBuyLtzWIHkgkmPCmjaZRWmPRBlQvcuDsiSLaliY5TGtNbLs4Bn6t2uq/m3gbYPgQIPtoqpwWEmGLKoB3MYJjUxz0q7uXQqlieyBJPdvq5210Xs4hI3Hg0sYB0OoIJEEjfuNVuO2Q4ti2WKNEZ1yOrQNeywnUScv/AFGgaRwQCNQd1e1QYCyC9xEOR0zBnTQMSxElN0ky091X4qCMut4/uIAPF2JYexE9tSgKi4HXrG8643/RFv8A+k+urfY9jNdHJe0fVu99BocHZyIq8hr48ffT1FFUIu3Qo/v+wO+s5tBHZ+1qodN+nZu/s4GaYXOPNEitIyAxImN1Vu2MOXlQY6226A/vgZrZ9XbNBT4ywVid47LeKge8qVbxJqNXm0uk+HYWzmlrqpKrrkff2juGjODx7K1Y7O2Y1zU6Lz4nw+NLEmUv0rbz5VLFXIHmKzmeQCj/AG5xTuG2xaOWybd2y91lAZwM2p0JB4Tp6/Gr7auS3aAggZlXsgHyjGs8NdayOPSzee1cd7oFuDKgIWMqRBeMuUgkgidaitNitlW0AuXrlx1tkPB1kqZHZUSdeAqr2fbw93ElVu3WzW+0rMylWQyAVMGStw/cqVjtoYdQIxS3SSAQ2IVQAd5gaEjlG+oex9tYK01263V27jlZKsLjFVQACVmIMiBVGgfYuHAEoAEUDUkAKojny41kdrdIlhrOCAt2yTnuroWO45PZGf2c6h7e29cxRy627HBOL97/AC/nVYBQQdqWB1RA4EH3/wC9UfUVpcWso3h/vVR1ddMJuPP1s+NQeoo6iprKACTw1ptrijLJ8rdof741ri5d1G6ipGGxFy3GS4yxug6ezdSVxCEFgdAJOh3HWlC8hmDuknQ8NP0pxXu1Ot7cvhYld4M5QCCIg6QOA4VBxWIu3PLuM3GCTGpndu3614cQgnXdv0P98KEvITAOp7jyB/Iipwh3atOinZe4OaA/ddT+prVJvtbvJG493fvFYK1iVJ7LazGk94/Q1Nw+13BAF0zwDa7p3Zh3Gs5dPd3HTHryTVbbDiFJ5G8/PdI7+fKudY3DMLjhhDBjI5Ge6rHEYy4/lO0amAYGpk6eNR1tT/ce+mHSs3azn8jG/SB1FXGycOOrgie0T7hTb4JhvA+8vKefLX1VO2esIPE1cp4a6ee8tLWztvEInVm41y3pozRcGUhhlu7+HGdOVWuz71jFEi7dAukqFVkFt53EnUo+nLXThurPVFxSBmtqf3mPgFy/m6+yub0Ol7J6Poks+W4GAhTbSF5mTJJPeeFe7WSxYa05RbaKzM7Jb4ZGUA5RMSwP8tZLo/j8WlkG3dzrNxeruawFdkGV94Og0MipuB6QEtkxD9WFBym8Yb7AUZgALn2iT3d+gaA7Pwq22u2itpSMzOkEMBr21Mh953gkSYIms/tPC3bdy21lLlxbplsue4ipocwG8EzuHsp7o7tnD4az1atcxLFi7G3aeCTHFtNIAmeFGG2syMzWMIVzxrduAAQSdFXMQJJMTQFnBPatotxSCFEngWjXXxmtFsCxCFuLH3DT41m8btXFsjF7tq2oBJCW8xgDm5I91TOj/TOw6rbufsWAAljKmNPK0j1gVZLWbnjLq1rKK8BnUV7UaUu2uktnDys57nmLw/iO5fz7q570j6QX8QJZsiKc2RNBG5pO9jlLDl3Uk2a8OHr0Y4yPndTqZ5/pT2cIQGB84lfAnMPYTHqrU7LwqXbYL5yw0YG5c3jumqjCWtMp3p2T3j7J9Yj1zyq12Q2R44N+fCmfnFehbhn+0wbFsejB8ZP5mmcNs60LlxTaQ+S6yoMBgVgfzIT/ADVOuM4OmSMyjWZy/a9fKoxLB7TuIJLWzHJgGBOp+0gA1+1415n0Eba+DRcpVFA3GAB3j9arVjhHqrZNh7PVlsRBBHYTNlZu8QZjfr41mdh4LCYp1At30YvlVkIKxlzqSGkxFseErME1RForX3uhQ3rej+Jf1BFYjEYFjimsJe0VSTdJhAAhYnUcM3tA5UDziQR3VX9TWoboziQB2AwjerLr36mqgWa7dK628Xy8N6qtayYMb+FMvZbszkOhmdJIHAawJq3eyYMCTwHOouIszlJtEmDMHVZAkaaGf0rrcnlnTVVu1c/4UwJjjp4bvjUhrDSuicc07zyju3n104MIug+jvEc90SBx005c6kNY0Q9UxgwBOqqw1PhwipyavTViW7nE2vJ4cTG/wn3V6bLhSZtSCMp4Ru17+FSreEiB9HIlYPamNAsT4fka9FhTKGwwDEMeR1UTM6b93dU5L20Z7Fzzbfrn97/b309asN9oL3RPM8+6PfU1tkWzvT3nv7+8+2nbOBVZyiJ3+0n8yfbWts3CaQupr0Wqseoo6iryY7aES35e4QPdS7OFEboNSuoqTg9nXLnkr2RvY6KPFj+W+uPVks+nt+Jlnjnbu/Stu9kElSY8wn/TPxp3A7IuYm6RaDnKq9oEgDMxJBJ3eQNN9azC7Kwtlc9+8twjeqnQeI3+2BXl/CT1ps32tLduRbgCCMqiB3hw51EADXLM15+L6Peviz7/AL6RsHZ6ktZYgOrtAnypyuSOY7dGKAa7aU8M9z7qhPzug+qmB0cf6Rbc2rmIdYBJbImg0dmPAeasndpG+2xWzit+4y9pEVFnipYszA+rq9arkg7MP7MDzWdfUlxlH5VKqLgd91fNuGP5lS4fe5qVQVXSK9FvIN7n3DX84rM9TV3tK4LlwwQQvZ05jf75qN1Ferp+MXzOvLnnad2Lty/hjCNmTijar6vNPh766BsfpJZvr5QtsN6uQPYdzCuddRTlizr6qZYzJel1M8PHpPOHrzqKujhKPolY5vR2lBewZPaXyhuncRyPd38PaDV4rbttNFlnG9dBlI4E7vZNbC7gcykaiQRI3iRGnfXP9qdD79syqm4BuZN8d67/AFais3O+m8elPbYYTGi9Zt3B9orI5EMJHtFWF3BG5auNpFsdYCTAzW+2oJ4CVE91YTosWL/R7q2/LF1OtY2grr4q3Dh3V0LbuyuuwwS5c6u0pBYWHLlyTAzHIJ7RBiD+Ucfb1XXGaO7WOGuhVFxcl3tuS4CqgQITPnlSECk6SWg5ascNirCH9klxzEAol11jkHIyAaDiNwrH7H2DDlbF1bmUBjq247tSgE+ut7svCm3bCsxZiSzE8yZgdw3DwrTCk2taxd8MiIbaH0j2xwEeRnMzJk92lIwvQ9OrW1dOa3pnQnPmAM5SxAJUmAZ3jTjWpqv23tLqLcgZrjHLbTznO7wA3k8ADQU3S/aU/wDprZgkTeI+yh3J3FvynmKzgw9WtjAEAliWdiWdj9pjvPhwA4ACnfoldMbpwzxuVUV6x2WmYg7t+7h31X4tbYFqXurKkJ5QOuUSwIkHUDXi1au5gzBjQwYPI8DUS/gLxCZXUEeWcujbtwk5ftcTwq3JmdJnALZYr11wloXQ6DrBpBAgb99LxeHUAFrt0AORppJ3xqNRp64gTMG/GBv5gSyBZWVAJ0jtDNA3nUGKHwN/WGtxJiQ05dYB9w9VTkvbZy1aViSt64cqhmPMAmYEb9OXtpd1EtsA925OjQZM8tw45T7DWjXBXoaWSYOUqDo0aEzOkzTRwOJgQ1qdxJDchr4zPd+jkdtSWdn58xW5dALPIJjUld2nkjLAjmamYfBZRGZm/i4aAfpVg+CxGsNa4xKtvjSYO6YqcMJV5Jempuoo6irr6JR9Eq807Sl+j1L2ftO5YBVgb1g70+2kmZQ8Rxy+yKn/AESj6JUtlaxwuN3ETbGzcNiFW6Je07EZs7nKYDS0yVuCHMkQAIiSK02y9hrbsNYc9ajz2SOyFIAKgGTvliSZlidNwzhwDIxeyQrnRlYTbuDk68fHeKvsBt/rVZAmTEKJ6p+P7yHQOu/iO+N9crHeVa4PDC2uUFm1Yyxk9okx3ATAA0FZz67ayL1w2HbPeuRkzGcjdSv2YkraB9cVH270mxFsFbdksRPaCFdBEnK0kbxoAxggwBrUrZ1sYiwjWSVu2V6plfUFsoZkca7yVYxB0APIFZm5ir74oOlpbVm4A1wOcoBCiSSfJaAABu09lhtbE9TauOdCgOh87cB7SKu9qWMHaZTeUXLkhktwXOcR2ltagGROc7vOqn25h7mNgXVFq2DOVdbjRuzvuA7gD400OX2Lj5pQtnJ4byf1rdYSyxRc4hoGYd9WuC2LbtD9mgXv3k+JOtSvolbxunHqY8vSl6il2rGtW/0SlJha3zc+0tOqo6qlfVqfv/1LnzUfVqfv/wBS781cXqJ6qjqqrTtHBf8AyU/zOp/z3/zfR+Vq/dvqTivo9tsty7kaJhr1wGOfldxoHL+CR/LRW/iAb8xUM9HsPvFpVPNJT/TFL+k4T04/rXPmp7CjD3CRbuFyBJC3bh0+9Q3EddjZfIvYhO5brkexpFODD4pfJxj/APMt23/IKffU76tT9/8AqXfmo+rU/f8A6l35qCKuJxy/aw1zxW4h9xYUi1ZuXLhvXwoYDKioSyov2iCQJZjvMbgBU36tT9/+pd+aj6tT9/8AqXfmoE9VR1VenZyc3/qXPmpJwNvzm/q3PmoPeqo6qknCWvOb+rc+aknD2fPP9a581A51VHVUybVj0n/ef5q8K4f0v/ef5qaNn+qo6qoxOG9MP67/AD0k3ML6df67fPTRuJfVUdVUTrcL6dfxDfPR1uF9Ov4hvnpqm4l9VR1VROtwvp1/EN89HW4X06/iG+emqbiX1VHVVE63C+nX8Q3z0dbhfTr+Ib56apuJfVVGxuzVugBgQQZVlMMp5qw1BpPW4X06/iG+ejrcL6dfxDfPTVNxBs3DYuzigXRhHWIpYOwkrntictySdQNdIIiDYHE37oy21+i2tw0XrSO5fJte8+FJ63C+nX8Q3z0dbhfTr+Ib56apuF4TZyW5yjU+UxJZmPNmOpqR1VROtwvp1/EN89HW4X06/iG+emqbiX1VHVVE63C+nX8Q3z0dbhfTr+Ib56apuJfVV6tuofW4X06/iG+evVvYX06/12+emqbjQdXVT0rxj4fB37tq29y6qHq0RWdjcbsp2VBJAYgnuBq8ooOE9B+hWKXGIhN231WFNzrrtrMtnFYgISLebs3HUESddVYcBXRMZiM6rba3ibghEdupKlgpl2MaS0DyQCJMcq2VFIXy5zcwaEXCMJeBy5Ui2++D2tdN5HI9gcyKt8BiOpclcJdKv1arkTKQg6wSysd4KuTrJzJoZrX0VbWZNKBdrvMfRr0EqAQOa5jMxA4Tz00pH16YzHDXwsKZKwRJaZB0GUKCdefdOioqNKXYu11xE5UYAAEkxGpIWCN8gFvAqTGYVadXT1FBDvW6h3bJ5H2VcUUTTOXcO3mn2Gol3DN5jew1rqKuzTC3cI/mN901Eu4O56N/ut8K6LRV5M3By67gbvorn3G+FRLuz7vorn3G+Fdcoq807bj31fe9Dd+43wo+r73obv3H+Fdhoq8ztuPfV970N37j/Cj6vvehu/cf4V2GinM7bj31fe9Dd+4/wo+r73obv3H+FdhopzO2499X3vQ3fuP8KPq+96G79x/hXYaKcztuPfV970N37j/Cj6vvehu/cf4V2GinM7bj31fe9Dd+4/wo+r73obv3H+FdhopzO2499X3vQ3fuP8KPq+96G79x/hXYaKcztuPfV970N37j/Cj6vvehu/cb4V2GinM7b//Z"/>
          <p:cNvSpPr>
            <a:spLocks noChangeAspect="1" noChangeArrowheads="1"/>
          </p:cNvSpPr>
          <p:nvPr/>
        </p:nvSpPr>
        <p:spPr bwMode="auto">
          <a:xfrm>
            <a:off x="0" y="-852488"/>
            <a:ext cx="2571750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3" name="AutoShape 6" descr="data:image/jpeg;base64,/9j/4AAQSkZJRgABAQAAAQABAAD/2wCEAAkGBxQTEhUUExMVFRUVGBgXFhgVGRcYGxkYFxcXFxobHRgcISggGRolHBcXITEhJykrLi4uGB8zODMsOCgtLisBCgoKDg0OGA8QGywkHyQsLCwsLCwtLCwsLCwsLCwsLCwsLCwsLCwsLCwsLCwsLCwsLCwsLC0sLCwsLSwsLjQsLP/AABEIALsBDgMBIgACEQEDEQH/xAAcAAABBQEBAQAAAAAAAAAAAAAAAgMEBQYHAQj/xABHEAACAQIDBAUIBwYEBQUAAAABAhEAAwQSIQUxQVEGEyJhcTJSU4GRodHSFBVCkpSxwSNicoKT8AczsuFjg6Kj8SRDVMLi/8QAGQEBAQEBAQEAAAAAAAAAAAAAAAECAwQF/8QAJREBAQACAQQCAgIDAAAAAAAAAAECERIDEyFBBDFRcTLwQpGx/9oADAMBAAIRAxEAPwDuNFFFAUUUUBRRRQFFFFAUUUUBRRRQFFFFAUUUUBRRRQFFFFAUUUUBRRRQFFFFAUUUUBRRRQFFFFAUUUUBRRRQFFFFAUUUUBRRTbX1HEVLdGjlFN276t5LA+BpyrLs0KKKKAooooCiiigKKKKAooooCiiigKKKKAooooCiivCaD2iiigKKKKAooooCiiigKKKKAopjGj9m4BIJUgFd4JEAjvrNnaBu2RcKsAsBgdweSrRz7QPtoNS40qO47z7SPyke6k7JcNaUjd8DH6VJdKzlFlQbsHyxmA1nc6jzgV3jvGtPWbpUhWOZW8h+fHKe+Nx4/mziWZcuVSxLACMoidcxkjskAggSeQpu5YNxGto7JBS6hXLuJzBe0DpmU7oIB0Irl5ldPuLN3A3kDUDXTUmAPEkxSb93Ks5WbUCFEnUgbuQmT3A0i0RcRSQCCFaCJg6MPWDB9VP12l35cjeJLBW6sKXg5QxKqTwlgCQO+DXt5SVIU5WIIBiYMaGOMcqXRVCQDEE6xv3euk2LeVVXMWygDM2pMCJMcTTlFA3h7IRQokgeczMfWzEk0WLAQELMEs2pJ1Zix1PeTpuG4U5RQN2rIXNH2jmOpOsAcd2gGgot2QrMwmXIJlmI0AXQEwugGgjnvpyigbW1DFpbUKIJ7Iy5tQOBObXwHKjIc85uzEZYG+d8792kU5RQNMXziAuTK2YycwaVygLEEEZ5MiIGhkx692GVYbtSZAMCI3nhM6c4NOUUBRTdywrMrFVLJJUkAlSRBg8JBI9dNY9jlCgwXIWeQMlj45Q1S3U2sm7o3cvl5IbJbG9+LR5vIcJ48OdNrbE6IP5hneOZk9n1mlXfKhQITKqjhnI5clWD6+6l2l9m/wAe88yd/cK4/d8uu9TwVaTl7o/Sn3uBRLEADeSYHtoVap9qW85cn/2z2RwAyqxMc9Tr3RznrjNOVu10pkSNQa9qn2HcglPssM6jkZhx3b105k8CKuK0gooooCiiigKKKKArI4zs/TrHIfSUH7ry7f8Act3PbWurLdKh1eJwt4+RcL4W54XRmtk9wZGH89BK6E4nPhh3Mw98/rVlteBaLGOwVcSCdVYEaAgk8hO+sn/hVfJtX7Z327uvrUD81Nba6oIggEciJqCLjLgVSxzQNeypY6Zm0UAkmOEGo+GuC0AbjeTbtqWaBLEnfAAk6bgN9P37YJBMkiYgnWd4jcZ4k6CmBh2PYD5hmZrxIBmZK2wRGg7I3E5Vg6ma437dZ9JWzVyWrdst2gg3ntGAAT7SNe+nhZ7GQM3k5c0y26Jk724zTYdhBZATEZk14AnQwQM3ATuBNFpLbKQugzBiFLIQ2YXO0BBBJgkHeCQZBrtJqac7d09cQmIYiCDpGoB1Go3HdQQcw1GWDIjWZEGZ0ETpGsjURqko2sNvIOoBAAiQIg6gHUkwT6q9zsDqukxKmYETJmOIiBO8d8VHhdgGJWYmApksBu3wATy99LNwTlkSQSBxgQCfePbRbcESO46gg666g6g9xpVAUU2tuIA0A4c69W5uBgMQTE6wIn8x7RQLooooCiiigKKKKAqLi/KtH98+9HA/vvqVTOKs51ImDoQeTAyD7QKzlNxcftEI7Tc+sb2m1p7qk2fd/wDlf0qPmnteSdA48xl1B8O/iIp+37P0/vgeVc8W8idpLdKRZKhiRJbgvH18PXVJj72IDXM1qy37MBit0roM53Mu+DMTxFaK9eCKWbcok1lNtbUy2LzAnMEa4+UhtY0AAHk6KuY6QOO6uzmZ6E4m492WVsjLddXYkyGuIQonQqAQBHAVtaouh2z+qwyA6sB1e8mBbJQCTvOkk8fZV7QFFFFAUUUUBRRRQFZzp5ZW5hHtyQ8q9vKrMQ9thcBhdY7H6ca0dZjbzMruOYkeEf8Amgrf8NsER1uJAcDFdtlYABLgZiVAMMRLHeBurX4/HW7Qm44Wd3EnWNANTvrN9CcZDX7TvOvWqWyjstEgZQBCmBz5kmrzF47DyC5RmWY0zETvg8Kzlljj/K6WHsI63VzKTBkboOnfvqUigCAIHdVBjuldu2Jg/wAxAnwAkms/jOmV99LSrbHnESfUp/X2Vzw6mGX8fP8Afyt37dBpq9YB1GjDc36HmO6ouwb5fD2mY5mKiSY1I0J003ip9dmTXXQO1oeIGv8AY8aVbug7qh41ggLvMToBvJ7vV+VKwcMFdZgzv7tCD6xHqrG8ttaiS9qdRoeeu+I1H2vA16j8DofXu7iQJ4Uum7o48Rr8eP8Aeh4Vtk5SXWQRrrpoSD7RqPGkfSF7/Yf7jvp2pLKaIza68TAiTwnXlx91LrxhIjn6vfXinh8d3DXnVCqKKKAooqk6W7RuWLKtaKhi4HaGYRlYkR6hQXdFc+tdNMQPLRT3qJ90g1Y4TphnMA2p5EMp9hNTY1dyyCZGjbpHLkeYpKWiOXq+HD21SYja91kYBBJBiCQZjhWdLY8zDXB5Udud/k+AHrq44Y5eU53enQXthhDAEHeCJB9VZrpKVay2HthLYzWydIBy3EcrA3BgpWY4mp/Rt7gtkXi2fN9ozpA4+M1TdJcMGviwpLPeR7kQTABVCSRoBLiJ5HlVs1dEu5tqdnKBaSDIygyRBMiZI4EzPrqTTLWytvLaCgqsID5IIEKDHDduqHhL2IzAXLaZTMshiIGmhJJk/rykxVlRRRQFIvTlMb4MeMUum799UGZ2CjmTFN68jFm5tGd1yO4a72592Wm2v7QVSWzCF36Rm4b6tNodMbSnLbIY89W9irr7aosRtK9dM9XcbveEHqB1Hsrnn8q/4Y7/AOf7Jh+dG321jZ0ZiNNY8Zn3bqsbm0blxVzkSAOAmY1131XjD323tbt+ALn3wKqsVabMVe47QY35QfUK4Zzr9WatmP6ampdmcQbtvF27juDZFt0YZhoc5KkJvJYZZgcNeFS720nbyBkHnNq3qXcPXVdctBGRgI1yn+YaHxzBR/MakuwAkkADidK1PjY2zLPzTl+CVtaySWbzm1P+1OUUV6ZNMuh9DXnCoPNLD/qJ/Wrus10DuTYccrh96r/vVnt7Fvat5k566TwJ/Sgb6T3glgs3A6eLBlHvIqbs2yUthSI1YxpxYnh41h9s7Sv3FUAyG4EAQZAHvIqbs/pFiRmFxEY5lUEsBE9wEnePZV143tN+m0pu+kiKhbDxj3bZa4FBzsoyggQpjjrvBqxrP2qsW9bNzqwxz+BiYmM0RPwqfZWBFUWBAbFuF1NppbTcXFzj4Mv9itDUmMi27FMXrwHiDzgevgdDu8Kfqsx15bQDOCZMALE8TxIH/mmW/RNe1hbuht1LqLhACFdfJYSPAifh7KlVZv2UVlunzfsrY/fJ9in41qayP+IDaWR3ufZl+NVGPpLoDvAPjSqKAw7vb/y7jp3Ayv3TIrR4HbGJVQWt27wPmk2398qfdWcrT2khQOQA9lQT7fS2wNLi3LJ/4iEj1Msg1ETa+CGIOIW6ousgQmSJAJI0I36x4ADhSaS9pSCCoIOhBAM0FovSuz6W0f5gKlWek2HO+4o8GBHurJX8Eme2As6ljJLdlVPMmO0UqUcFbO+2h/lX4VNX8ja4bGW7nkOrfwkH3U/Wf6MbNtpmuLbRSeyCqgGNCd3CY9laCtArN9KNlI7LdZc2mXtEkCJI7O7nw4CtJTGMsh0KHiNPEbj7YoMfbthRCgAcgAPypVekRXlQFUu2bcOD5w940+FXVRsbh8+XQmDrE7jod3DdQZnF2yyMBviV/iGq+8CmcNh1YByS+ZRE8iOXeDr/ALCLW7hyxBRYWSgEEZmJUKQW1M5oryzgnytaVCvVnVsuglkcLm5ZHy/ymqIwFe1cYPBXerQrbzZyrZgU8gxvJ13TpvpvZvRy7czKrLNvKrZyQZKg8AZ376C76AP/AJy/wH/UPhV10mUHDvMcxPs/WuXdLhdwwyW8QQ+aLnUM4gQYDMI17qxbBy2cuxcbmLEt97fTSbdVnRP4juMfbHPfUrDDtHvuj3Ws271cq5lh9t4lI/algNQHAbjO8id/fS8Z0gxNyR1hQEyRbldYyzzmO+s3C2aXlG+H+JGGwaixcsYkuokwlsA5+3ILOCQc2hirW10kuXQrIYW4gdeyNzCQCdda4o9kkySSTvJ1J9ddI6MPNnD7tEy8Z7HWL+lW+E3tOw22cUjNcGXtFQ/kyeXrgirTa3TK5Yttda0mRGhlDFmOkwDAUcvGqy3qv/MTjPFarenNtmwpygkG4xYjWArgSTrpOUb+NLnuyEmkpP8AGWxxwt8eBtn8yKdP+JGGxQIW1iENsZjmFvUSJiHOtYvonsazdFw3ULlCkDMVEMSDu37hWmubJVSos2raB1E9nfxgkySO6YNWfeja82b/AIm7PCIrXLiEADtWrh18VBq6w3TjZ77sZZH8bdX/AK4rD4Xo7YcQ+Fs5i7LmBurEAnybZXTT31hNq4NFuuEXKoIgSTwE6kk75p70bfRmFx1q5rbuI4/cZW/I1lOn7dqyO5z7SvwriYwo3xrW16F4W5fBTrQzBuyLtzWIHkgkmPCmjaZRWmPRBlQvcuDsiSLaliY5TGtNbLs4Bn6t2uq/m3gbYPgQIPtoqpwWEmGLKoB3MYJjUxz0q7uXQqlieyBJPdvq5210Xs4hI3Hg0sYB0OoIJEEjfuNVuO2Q4ti2WKNEZ1yOrQNeywnUScv/AFGgaRwQCNQd1e1QYCyC9xEOR0zBnTQMSxElN0ky091X4qCMut4/uIAPF2JYexE9tSgKi4HXrG8643/RFv8A+k+urfY9jNdHJe0fVu99BocHZyIq8hr48ffT1FFUIu3Qo/v+wO+s5tBHZ+1qodN+nZu/s4GaYXOPNEitIyAxImN1Vu2MOXlQY6226A/vgZrZ9XbNBT4ywVid47LeKge8qVbxJqNXm0uk+HYWzmlrqpKrrkff2juGjODx7K1Y7O2Y1zU6Lz4nw+NLEmUv0rbz5VLFXIHmKzmeQCj/AG5xTuG2xaOWybd2y91lAZwM2p0JB4Tp6/Gr7auS3aAggZlXsgHyjGs8NdayOPSzee1cd7oFuDKgIWMqRBeMuUgkgidaitNitlW0AuXrlx1tkPB1kqZHZUSdeAqr2fbw93ElVu3WzW+0rMylWQyAVMGStw/cqVjtoYdQIxS3SSAQ2IVQAd5gaEjlG+oex9tYK01263V27jlZKsLjFVQACVmIMiBVGgfYuHAEoAEUDUkAKojny41kdrdIlhrOCAt2yTnuroWO45PZGf2c6h7e29cxRy627HBOL97/AC/nVYBQQdqWB1RA4EH3/wC9UfUVpcWso3h/vVR1ddMJuPP1s+NQeoo6iprKACTw1ptrijLJ8rdof741ri5d1G6ipGGxFy3GS4yxug6ezdSVxCEFgdAJOh3HWlC8hmDuknQ8NP0pxXu1Ot7cvhYld4M5QCCIg6QOA4VBxWIu3PLuM3GCTGpndu3614cQgnXdv0P98KEvITAOp7jyB/Iipwh3atOinZe4OaA/ddT+prVJvtbvJG493fvFYK1iVJ7LazGk94/Q1Nw+13BAF0zwDa7p3Zh3Gs5dPd3HTHryTVbbDiFJ5G8/PdI7+fKudY3DMLjhhDBjI5Ge6rHEYy4/lO0amAYGpk6eNR1tT/ce+mHSs3azn8jG/SB1FXGycOOrgie0T7hTb4JhvA+8vKefLX1VO2esIPE1cp4a6ee8tLWztvEInVm41y3pozRcGUhhlu7+HGdOVWuz71jFEi7dAukqFVkFt53EnUo+nLXThurPVFxSBmtqf3mPgFy/m6+yub0Ol7J6Poks+W4GAhTbSF5mTJJPeeFe7WSxYa05RbaKzM7Jb4ZGUA5RMSwP8tZLo/j8WlkG3dzrNxeruawFdkGV94Og0MipuB6QEtkxD9WFBym8Yb7AUZgALn2iT3d+gaA7Pwq22u2itpSMzOkEMBr21Mh953gkSYIms/tPC3bdy21lLlxbplsue4ipocwG8EzuHsp7o7tnD4az1atcxLFi7G3aeCTHFtNIAmeFGG2syMzWMIVzxrduAAQSdFXMQJJMTQFnBPatotxSCFEngWjXXxmtFsCxCFuLH3DT41m8btXFsjF7tq2oBJCW8xgDm5I91TOj/TOw6rbufsWAAljKmNPK0j1gVZLWbnjLq1rKK8BnUV7UaUu2uktnDys57nmLw/iO5fz7q570j6QX8QJZsiKc2RNBG5pO9jlLDl3Uk2a8OHr0Y4yPndTqZ5/pT2cIQGB84lfAnMPYTHqrU7LwqXbYL5yw0YG5c3jumqjCWtMp3p2T3j7J9Yj1zyq12Q2R44N+fCmfnFehbhn+0wbFsejB8ZP5mmcNs60LlxTaQ+S6yoMBgVgfzIT/ADVOuM4OmSMyjWZy/a9fKoxLB7TuIJLWzHJgGBOp+0gA1+1415n0Eba+DRcpVFA3GAB3j9arVjhHqrZNh7PVlsRBBHYTNlZu8QZjfr41mdh4LCYp1At30YvlVkIKxlzqSGkxFseErME1RForX3uhQ3rej+Jf1BFYjEYFjimsJe0VSTdJhAAhYnUcM3tA5UDziQR3VX9TWoboziQB2AwjerLr36mqgWa7dK628Xy8N6qtayYMb+FMvZbszkOhmdJIHAawJq3eyYMCTwHOouIszlJtEmDMHVZAkaaGf0rrcnlnTVVu1c/4UwJjjp4bvjUhrDSuicc07zyju3n104MIug+jvEc90SBx005c6kNY0Q9UxgwBOqqw1PhwipyavTViW7nE2vJ4cTG/wn3V6bLhSZtSCMp4Ru17+FSreEiB9HIlYPamNAsT4fka9FhTKGwwDEMeR1UTM6b93dU5L20Z7Fzzbfrn97/b309asN9oL3RPM8+6PfU1tkWzvT3nv7+8+2nbOBVZyiJ3+0n8yfbWts3CaQupr0Wqseoo6iryY7aES35e4QPdS7OFEboNSuoqTg9nXLnkr2RvY6KPFj+W+uPVks+nt+Jlnjnbu/Stu9kElSY8wn/TPxp3A7IuYm6RaDnKq9oEgDMxJBJ3eQNN9azC7Kwtlc9+8twjeqnQeI3+2BXl/CT1ps32tLduRbgCCMqiB3hw51EADXLM15+L6Peviz7/AL6RsHZ6ktZYgOrtAnypyuSOY7dGKAa7aU8M9z7qhPzug+qmB0cf6Rbc2rmIdYBJbImg0dmPAeasndpG+2xWzit+4y9pEVFnipYszA+rq9arkg7MP7MDzWdfUlxlH5VKqLgd91fNuGP5lS4fe5qVQVXSK9FvIN7n3DX84rM9TV3tK4LlwwQQvZ05jf75qN1Ferp+MXzOvLnnad2Lty/hjCNmTijar6vNPh766BsfpJZvr5QtsN6uQPYdzCuddRTlizr6qZYzJel1M8PHpPOHrzqKujhKPolY5vR2lBewZPaXyhuncRyPd38PaDV4rbttNFlnG9dBlI4E7vZNbC7gcykaiQRI3iRGnfXP9qdD79syqm4BuZN8d67/AFais3O+m8elPbYYTGi9Zt3B9orI5EMJHtFWF3BG5auNpFsdYCTAzW+2oJ4CVE91YTosWL/R7q2/LF1OtY2grr4q3Dh3V0LbuyuuwwS5c6u0pBYWHLlyTAzHIJ7RBiD+Ucfb1XXGaO7WOGuhVFxcl3tuS4CqgQITPnlSECk6SWg5ascNirCH9klxzEAol11jkHIyAaDiNwrH7H2DDlbF1bmUBjq247tSgE+ut7svCm3bCsxZiSzE8yZgdw3DwrTCk2taxd8MiIbaH0j2xwEeRnMzJk92lIwvQ9OrW1dOa3pnQnPmAM5SxAJUmAZ3jTjWpqv23tLqLcgZrjHLbTznO7wA3k8ADQU3S/aU/wDprZgkTeI+yh3J3FvynmKzgw9WtjAEAliWdiWdj9pjvPhwA4ACnfoldMbpwzxuVUV6x2WmYg7t+7h31X4tbYFqXurKkJ5QOuUSwIkHUDXi1au5gzBjQwYPI8DUS/gLxCZXUEeWcujbtwk5ftcTwq3JmdJnALZYr11wloXQ6DrBpBAgb99LxeHUAFrt0AORppJ3xqNRp64gTMG/GBv5gSyBZWVAJ0jtDNA3nUGKHwN/WGtxJiQ05dYB9w9VTkvbZy1aViSt64cqhmPMAmYEb9OXtpd1EtsA925OjQZM8tw45T7DWjXBXoaWSYOUqDo0aEzOkzTRwOJgQ1qdxJDchr4zPd+jkdtSWdn58xW5dALPIJjUld2nkjLAjmamYfBZRGZm/i4aAfpVg+CxGsNa4xKtvjSYO6YqcMJV5Jempuoo6irr6JR9Eq807Sl+j1L2ftO5YBVgb1g70+2kmZQ8Rxy+yKn/AESj6JUtlaxwuN3ETbGzcNiFW6Je07EZs7nKYDS0yVuCHMkQAIiSK02y9hrbsNYc9ajz2SOyFIAKgGTvliSZlidNwzhwDIxeyQrnRlYTbuDk68fHeKvsBt/rVZAmTEKJ6p+P7yHQOu/iO+N9crHeVa4PDC2uUFm1Yyxk9okx3ATAA0FZz67ayL1w2HbPeuRkzGcjdSv2YkraB9cVH270mxFsFbdksRPaCFdBEnK0kbxoAxggwBrUrZ1sYiwjWSVu2V6plfUFsoZkca7yVYxB0APIFZm5ir74oOlpbVm4A1wOcoBCiSSfJaAABu09lhtbE9TauOdCgOh87cB7SKu9qWMHaZTeUXLkhktwXOcR2ltagGROc7vOqn25h7mNgXVFq2DOVdbjRuzvuA7gD400OX2Lj5pQtnJ4byf1rdYSyxRc4hoGYd9WuC2LbtD9mgXv3k+JOtSvolbxunHqY8vSl6il2rGtW/0SlJha3zc+0tOqo6qlfVqfv/1LnzUfVqfv/wBS781cXqJ6qjqqrTtHBf8AyU/zOp/z3/zfR+Vq/dvqTivo9tsty7kaJhr1wGOfldxoHL+CR/LRW/iAb8xUM9HsPvFpVPNJT/TFL+k4T04/rXPmp7CjD3CRbuFyBJC3bh0+9Q3EddjZfIvYhO5brkexpFODD4pfJxj/APMt23/IKffU76tT9/8AqXfmo+rU/f8A6l35qCKuJxy/aw1zxW4h9xYUi1ZuXLhvXwoYDKioSyov2iCQJZjvMbgBU36tT9/+pd+aj6tT9/8AqXfmoE9VR1VenZyc3/qXPmpJwNvzm/q3PmoPeqo6qknCWvOb+rc+aknD2fPP9a581A51VHVUybVj0n/ef5q8K4f0v/ef5qaNn+qo6qoxOG9MP67/AD0k3ML6df67fPTRuJfVUdVUTrcL6dfxDfPR1uF9Ov4hvnpqm4l9VR1VROtwvp1/EN89HW4X06/iG+emqbiX1VHVVE63C+nX8Q3z0dbhfTr+Ib56apuJfVVGxuzVugBgQQZVlMMp5qw1BpPW4X06/iG+ejrcL6dfxDfPTVNxBs3DYuzigXRhHWIpYOwkrntictySdQNdIIiDYHE37oy21+i2tw0XrSO5fJte8+FJ63C+nX8Q3z0dbhfTr+Ib56apuF4TZyW5yjU+UxJZmPNmOpqR1VROtwvp1/EN89HW4X06/iG+emqbiX1VHVVE63C+nX8Q3z0dbhfTr+Ib56apuJfVV6tuofW4X06/iG+evVvYX06/12+emqbjQdXVT0rxj4fB37tq29y6qHq0RWdjcbsp2VBJAYgnuBq8ooOE9B+hWKXGIhN231WFNzrrtrMtnFYgISLebs3HUESddVYcBXRMZiM6rba3ibghEdupKlgpl2MaS0DyQCJMcq2VFIXy5zcwaEXCMJeBy5Ui2++D2tdN5HI9gcyKt8BiOpclcJdKv1arkTKQg6wSysd4KuTrJzJoZrX0VbWZNKBdrvMfRr0EqAQOa5jMxA4Tz00pH16YzHDXwsKZKwRJaZB0GUKCdefdOioqNKXYu11xE5UYAAEkxGpIWCN8gFvAqTGYVadXT1FBDvW6h3bJ5H2VcUUTTOXcO3mn2Gol3DN5jew1rqKuzTC3cI/mN901Eu4O56N/ut8K6LRV5M3By67gbvorn3G+FRLuz7vorn3G+Fdcoq807bj31fe9Dd+43wo+r73obv3H+Fdhoq8ztuPfV970N37j/Cj6vvehu/cf4V2GinM7bj31fe9Dd+4/wo+r73obv3H+FdhopzO2499X3vQ3fuP8KPq+96G79x/hXYaKcztuPfV970N37j/Cj6vvehu/cf4V2GinM7bj31fe9Dd+4/wo+r73obv3H+FdhopzO2499X3vQ3fuP8KPq+96G79x/hXYaKcztuPfV970N37j/Cj6vvehu/cb4V2GinM7b//Z"/>
          <p:cNvSpPr>
            <a:spLocks noChangeAspect="1" noChangeArrowheads="1"/>
          </p:cNvSpPr>
          <p:nvPr/>
        </p:nvSpPr>
        <p:spPr bwMode="auto">
          <a:xfrm>
            <a:off x="152400" y="-700088"/>
            <a:ext cx="2571750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4" name="AutoShape 8" descr="data:image/jpeg;base64,/9j/4AAQSkZJRgABAQAAAQABAAD/2wCEAAkGBxQTEhUUExMVFRUVGBgXFhgVGRcYGxkYFxcXFxobHRgcISggGRolHBcXITEhJykrLi4uGB8zODMsOCgtLisBCgoKDg0OGA8QGywkHyQsLCwsLCwtLCwsLCwsLCwsLCwsLCwsLCwsLCwsLCwsLCwsLCwsLC0sLCwsLSwsLjQsLP/AABEIALsBDgMBIgACEQEDEQH/xAAcAAABBQEBAQAAAAAAAAAAAAAAAgMEBQYHAQj/xABHEAACAQIDBAUIBwYEBQUAAAABAhEAAwQSIQUxQVEGEyJhcTJSU4GRodHSFBVCkpSxwSNicoKT8AczsuFjg6Kj8SRDVMLi/8QAGQEBAQEBAQEAAAAAAAAAAAAAAAECAwQF/8QAJREBAQACAQQCAgIDAAAAAAAAAAECERIDEyFBBDFRcTLwQpGx/9oADAMBAAIRAxEAPwDuNFFFAUUUUBRRRQFFFFAUUUUBRRRQFFFFAUUUUBRRRQFFFFAUUUUBRRRQFFFFAUUUUBRRRQFFFFAUUUUBRRRQFFFFAUUUUBRRTbX1HEVLdGjlFN276t5LA+BpyrLs0KKKKAooooCiiigKKKKAooooCiiigKKKKAooooCiivCaD2iiigKKKKAooooCiiigKKKKAopjGj9m4BIJUgFd4JEAjvrNnaBu2RcKsAsBgdweSrRz7QPtoNS40qO47z7SPyke6k7JcNaUjd8DH6VJdKzlFlQbsHyxmA1nc6jzgV3jvGtPWbpUhWOZW8h+fHKe+Nx4/mziWZcuVSxLACMoidcxkjskAggSeQpu5YNxGto7JBS6hXLuJzBe0DpmU7oIB0Irl5ldPuLN3A3kDUDXTUmAPEkxSb93Ks5WbUCFEnUgbuQmT3A0i0RcRSQCCFaCJg6MPWDB9VP12l35cjeJLBW6sKXg5QxKqTwlgCQO+DXt5SVIU5WIIBiYMaGOMcqXRVCQDEE6xv3euk2LeVVXMWygDM2pMCJMcTTlFA3h7IRQokgeczMfWzEk0WLAQELMEs2pJ1Zix1PeTpuG4U5RQN2rIXNH2jmOpOsAcd2gGgot2QrMwmXIJlmI0AXQEwugGgjnvpyigbW1DFpbUKIJ7Iy5tQOBObXwHKjIc85uzEZYG+d8792kU5RQNMXziAuTK2YycwaVygLEEEZ5MiIGhkx692GVYbtSZAMCI3nhM6c4NOUUBRTdywrMrFVLJJUkAlSRBg8JBI9dNY9jlCgwXIWeQMlj45Q1S3U2sm7o3cvl5IbJbG9+LR5vIcJ48OdNrbE6IP5hneOZk9n1mlXfKhQITKqjhnI5clWD6+6l2l9m/wAe88yd/cK4/d8uu9TwVaTl7o/Sn3uBRLEADeSYHtoVap9qW85cn/2z2RwAyqxMc9Tr3RznrjNOVu10pkSNQa9qn2HcglPssM6jkZhx3b105k8CKuK0gooooCiiigKKKKArI4zs/TrHIfSUH7ry7f8Act3PbWurLdKh1eJwt4+RcL4W54XRmtk9wZGH89BK6E4nPhh3Mw98/rVlteBaLGOwVcSCdVYEaAgk8hO+sn/hVfJtX7Z327uvrUD81Nba6oIggEciJqCLjLgVSxzQNeypY6Zm0UAkmOEGo+GuC0AbjeTbtqWaBLEnfAAk6bgN9P37YJBMkiYgnWd4jcZ4k6CmBh2PYD5hmZrxIBmZK2wRGg7I3E5Vg6ma437dZ9JWzVyWrdst2gg3ntGAAT7SNe+nhZ7GQM3k5c0y26Jk724zTYdhBZATEZk14AnQwQM3ATuBNFpLbKQugzBiFLIQ2YXO0BBBJgkHeCQZBrtJqac7d09cQmIYiCDpGoB1Go3HdQQcw1GWDIjWZEGZ0ETpGsjURqko2sNvIOoBAAiQIg6gHUkwT6q9zsDqukxKmYETJmOIiBO8d8VHhdgGJWYmApksBu3wATy99LNwTlkSQSBxgQCfePbRbcESO46gg666g6g9xpVAUU2tuIA0A4c69W5uBgMQTE6wIn8x7RQLooooCiiigKKKKAqLi/KtH98+9HA/vvqVTOKs51ImDoQeTAyD7QKzlNxcftEI7Tc+sb2m1p7qk2fd/wDlf0qPmnteSdA48xl1B8O/iIp+37P0/vgeVc8W8idpLdKRZKhiRJbgvH18PXVJj72IDXM1qy37MBit0roM53Mu+DMTxFaK9eCKWbcok1lNtbUy2LzAnMEa4+UhtY0AAHk6KuY6QOO6uzmZ6E4m492WVsjLddXYkyGuIQonQqAQBHAVtaouh2z+qwyA6sB1e8mBbJQCTvOkk8fZV7QFFFFAUUUUBRRRQFZzp5ZW5hHtyQ8q9vKrMQ9thcBhdY7H6ca0dZjbzMruOYkeEf8Amgrf8NsER1uJAcDFdtlYABLgZiVAMMRLHeBurX4/HW7Qm44Wd3EnWNANTvrN9CcZDX7TvOvWqWyjstEgZQBCmBz5kmrzF47DyC5RmWY0zETvg8Kzlljj/K6WHsI63VzKTBkboOnfvqUigCAIHdVBjuldu2Jg/wAxAnwAkms/jOmV99LSrbHnESfUp/X2Vzw6mGX8fP8Afyt37dBpq9YB1GjDc36HmO6ouwb5fD2mY5mKiSY1I0J003ip9dmTXXQO1oeIGv8AY8aVbug7qh41ggLvMToBvJ7vV+VKwcMFdZgzv7tCD6xHqrG8ttaiS9qdRoeeu+I1H2vA16j8DofXu7iQJ4Uum7o48Rr8eP8Aeh4Vtk5SXWQRrrpoSD7RqPGkfSF7/Yf7jvp2pLKaIza68TAiTwnXlx91LrxhIjn6vfXinh8d3DXnVCqKKKAooqk6W7RuWLKtaKhi4HaGYRlYkR6hQXdFc+tdNMQPLRT3qJ90g1Y4TphnMA2p5EMp9hNTY1dyyCZGjbpHLkeYpKWiOXq+HD21SYja91kYBBJBiCQZjhWdLY8zDXB5Udud/k+AHrq44Y5eU53enQXthhDAEHeCJB9VZrpKVay2HthLYzWydIBy3EcrA3BgpWY4mp/Rt7gtkXi2fN9ozpA4+M1TdJcMGviwpLPeR7kQTABVCSRoBLiJ5HlVs1dEu5tqdnKBaSDIygyRBMiZI4EzPrqTTLWytvLaCgqsID5IIEKDHDduqHhL2IzAXLaZTMshiIGmhJJk/rykxVlRRRQFIvTlMb4MeMUum799UGZ2CjmTFN68jFm5tGd1yO4a72592Wm2v7QVSWzCF36Rm4b6tNodMbSnLbIY89W9irr7aosRtK9dM9XcbveEHqB1Hsrnn8q/4Y7/AOf7Jh+dG321jZ0ZiNNY8Zn3bqsbm0blxVzkSAOAmY1131XjD323tbt+ALn3wKqsVabMVe47QY35QfUK4Zzr9WatmP6ampdmcQbtvF27juDZFt0YZhoc5KkJvJYZZgcNeFS720nbyBkHnNq3qXcPXVdctBGRgI1yn+YaHxzBR/MakuwAkkADidK1PjY2zLPzTl+CVtaySWbzm1P+1OUUV6ZNMuh9DXnCoPNLD/qJ/Wrus10DuTYccrh96r/vVnt7Fvat5k566TwJ/Sgb6T3glgs3A6eLBlHvIqbs2yUthSI1YxpxYnh41h9s7Sv3FUAyG4EAQZAHvIqbs/pFiRmFxEY5lUEsBE9wEnePZV143tN+m0pu+kiKhbDxj3bZa4FBzsoyggQpjjrvBqxrP2qsW9bNzqwxz+BiYmM0RPwqfZWBFUWBAbFuF1NppbTcXFzj4Mv9itDUmMi27FMXrwHiDzgevgdDu8Kfqsx15bQDOCZMALE8TxIH/mmW/RNe1hbuht1LqLhACFdfJYSPAifh7KlVZv2UVlunzfsrY/fJ9in41qayP+IDaWR3ufZl+NVGPpLoDvAPjSqKAw7vb/y7jp3Ayv3TIrR4HbGJVQWt27wPmk2398qfdWcrT2khQOQA9lQT7fS2wNLi3LJ/4iEj1Msg1ETa+CGIOIW6ousgQmSJAJI0I36x4ADhSaS9pSCCoIOhBAM0FovSuz6W0f5gKlWek2HO+4o8GBHurJX8Eme2As6ljJLdlVPMmO0UqUcFbO+2h/lX4VNX8ja4bGW7nkOrfwkH3U/Wf6MbNtpmuLbRSeyCqgGNCd3CY9laCtArN9KNlI7LdZc2mXtEkCJI7O7nw4CtJTGMsh0KHiNPEbj7YoMfbthRCgAcgAPypVekRXlQFUu2bcOD5w940+FXVRsbh8+XQmDrE7jod3DdQZnF2yyMBviV/iGq+8CmcNh1YByS+ZRE8iOXeDr/ALCLW7hyxBRYWSgEEZmJUKQW1M5oryzgnytaVCvVnVsuglkcLm5ZHy/ymqIwFe1cYPBXerQrbzZyrZgU8gxvJ13TpvpvZvRy7czKrLNvKrZyQZKg8AZ376C76AP/AJy/wH/UPhV10mUHDvMcxPs/WuXdLhdwwyW8QQ+aLnUM4gQYDMI17qxbBy2cuxcbmLEt97fTSbdVnRP4juMfbHPfUrDDtHvuj3Ws271cq5lh9t4lI/algNQHAbjO8id/fS8Z0gxNyR1hQEyRbldYyzzmO+s3C2aXlG+H+JGGwaixcsYkuokwlsA5+3ILOCQc2hirW10kuXQrIYW4gdeyNzCQCdda4o9kkySSTvJ1J9ddI6MPNnD7tEy8Z7HWL+lW+E3tOw22cUjNcGXtFQ/kyeXrgirTa3TK5Yttda0mRGhlDFmOkwDAUcvGqy3qv/MTjPFarenNtmwpygkG4xYjWArgSTrpOUb+NLnuyEmkpP8AGWxxwt8eBtn8yKdP+JGGxQIW1iENsZjmFvUSJiHOtYvonsazdFw3ULlCkDMVEMSDu37hWmubJVSos2raB1E9nfxgkySO6YNWfeja82b/AIm7PCIrXLiEADtWrh18VBq6w3TjZ77sZZH8bdX/AK4rD4Xo7YcQ+Fs5i7LmBurEAnybZXTT31hNq4NFuuEXKoIgSTwE6kk75p70bfRmFx1q5rbuI4/cZW/I1lOn7dqyO5z7SvwriYwo3xrW16F4W5fBTrQzBuyLtzWIHkgkmPCmjaZRWmPRBlQvcuDsiSLaliY5TGtNbLs4Bn6t2uq/m3gbYPgQIPtoqpwWEmGLKoB3MYJjUxz0q7uXQqlieyBJPdvq5210Xs4hI3Hg0sYB0OoIJEEjfuNVuO2Q4ti2WKNEZ1yOrQNeywnUScv/AFGgaRwQCNQd1e1QYCyC9xEOR0zBnTQMSxElN0ky091X4qCMut4/uIAPF2JYexE9tSgKi4HXrG8643/RFv8A+k+urfY9jNdHJe0fVu99BocHZyIq8hr48ffT1FFUIu3Qo/v+wO+s5tBHZ+1qodN+nZu/s4GaYXOPNEitIyAxImN1Vu2MOXlQY6226A/vgZrZ9XbNBT4ywVid47LeKge8qVbxJqNXm0uk+HYWzmlrqpKrrkff2juGjODx7K1Y7O2Y1zU6Lz4nw+NLEmUv0rbz5VLFXIHmKzmeQCj/AG5xTuG2xaOWybd2y91lAZwM2p0JB4Tp6/Gr7auS3aAggZlXsgHyjGs8NdayOPSzee1cd7oFuDKgIWMqRBeMuUgkgidaitNitlW0AuXrlx1tkPB1kqZHZUSdeAqr2fbw93ElVu3WzW+0rMylWQyAVMGStw/cqVjtoYdQIxS3SSAQ2IVQAd5gaEjlG+oex9tYK01263V27jlZKsLjFVQACVmIMiBVGgfYuHAEoAEUDUkAKojny41kdrdIlhrOCAt2yTnuroWO45PZGf2c6h7e29cxRy627HBOL97/AC/nVYBQQdqWB1RA4EH3/wC9UfUVpcWso3h/vVR1ddMJuPP1s+NQeoo6iprKACTw1ptrijLJ8rdof741ri5d1G6ipGGxFy3GS4yxug6ezdSVxCEFgdAJOh3HWlC8hmDuknQ8NP0pxXu1Ot7cvhYld4M5QCCIg6QOA4VBxWIu3PLuM3GCTGpndu3614cQgnXdv0P98KEvITAOp7jyB/Iipwh3atOinZe4OaA/ddT+prVJvtbvJG493fvFYK1iVJ7LazGk94/Q1Nw+13BAF0zwDa7p3Zh3Gs5dPd3HTHryTVbbDiFJ5G8/PdI7+fKudY3DMLjhhDBjI5Ge6rHEYy4/lO0amAYGpk6eNR1tT/ce+mHSs3azn8jG/SB1FXGycOOrgie0T7hTb4JhvA+8vKefLX1VO2esIPE1cp4a6ee8tLWztvEInVm41y3pozRcGUhhlu7+HGdOVWuz71jFEi7dAukqFVkFt53EnUo+nLXThurPVFxSBmtqf3mPgFy/m6+yub0Ol7J6Poks+W4GAhTbSF5mTJJPeeFe7WSxYa05RbaKzM7Jb4ZGUA5RMSwP8tZLo/j8WlkG3dzrNxeruawFdkGV94Og0MipuB6QEtkxD9WFBym8Yb7AUZgALn2iT3d+gaA7Pwq22u2itpSMzOkEMBr21Mh953gkSYIms/tPC3bdy21lLlxbplsue4ipocwG8EzuHsp7o7tnD4az1atcxLFi7G3aeCTHFtNIAmeFGG2syMzWMIVzxrduAAQSdFXMQJJMTQFnBPatotxSCFEngWjXXxmtFsCxCFuLH3DT41m8btXFsjF7tq2oBJCW8xgDm5I91TOj/TOw6rbufsWAAljKmNPK0j1gVZLWbnjLq1rKK8BnUV7UaUu2uktnDys57nmLw/iO5fz7q570j6QX8QJZsiKc2RNBG5pO9jlLDl3Uk2a8OHr0Y4yPndTqZ5/pT2cIQGB84lfAnMPYTHqrU7LwqXbYL5yw0YG5c3jumqjCWtMp3p2T3j7J9Yj1zyq12Q2R44N+fCmfnFehbhn+0wbFsejB8ZP5mmcNs60LlxTaQ+S6yoMBgVgfzIT/ADVOuM4OmSMyjWZy/a9fKoxLB7TuIJLWzHJgGBOp+0gA1+1415n0Eba+DRcpVFA3GAB3j9arVjhHqrZNh7PVlsRBBHYTNlZu8QZjfr41mdh4LCYp1At30YvlVkIKxlzqSGkxFseErME1RForX3uhQ3rej+Jf1BFYjEYFjimsJe0VSTdJhAAhYnUcM3tA5UDziQR3VX9TWoboziQB2AwjerLr36mqgWa7dK628Xy8N6qtayYMb+FMvZbszkOhmdJIHAawJq3eyYMCTwHOouIszlJtEmDMHVZAkaaGf0rrcnlnTVVu1c/4UwJjjp4bvjUhrDSuicc07zyju3n104MIug+jvEc90SBx005c6kNY0Q9UxgwBOqqw1PhwipyavTViW7nE2vJ4cTG/wn3V6bLhSZtSCMp4Ru17+FSreEiB9HIlYPamNAsT4fka9FhTKGwwDEMeR1UTM6b93dU5L20Z7Fzzbfrn97/b309asN9oL3RPM8+6PfU1tkWzvT3nv7+8+2nbOBVZyiJ3+0n8yfbWts3CaQupr0Wqseoo6iryY7aES35e4QPdS7OFEboNSuoqTg9nXLnkr2RvY6KPFj+W+uPVks+nt+Jlnjnbu/Stu9kElSY8wn/TPxp3A7IuYm6RaDnKq9oEgDMxJBJ3eQNN9azC7Kwtlc9+8twjeqnQeI3+2BXl/CT1ps32tLduRbgCCMqiB3hw51EADXLM15+L6Peviz7/AL6RsHZ6ktZYgOrtAnypyuSOY7dGKAa7aU8M9z7qhPzug+qmB0cf6Rbc2rmIdYBJbImg0dmPAeasndpG+2xWzit+4y9pEVFnipYszA+rq9arkg7MP7MDzWdfUlxlH5VKqLgd91fNuGP5lS4fe5qVQVXSK9FvIN7n3DX84rM9TV3tK4LlwwQQvZ05jf75qN1Ferp+MXzOvLnnad2Lty/hjCNmTijar6vNPh766BsfpJZvr5QtsN6uQPYdzCuddRTlizr6qZYzJel1M8PHpPOHrzqKujhKPolY5vR2lBewZPaXyhuncRyPd38PaDV4rbttNFlnG9dBlI4E7vZNbC7gcykaiQRI3iRGnfXP9qdD79syqm4BuZN8d67/AFais3O+m8elPbYYTGi9Zt3B9orI5EMJHtFWF3BG5auNpFsdYCTAzW+2oJ4CVE91YTosWL/R7q2/LF1OtY2grr4q3Dh3V0LbuyuuwwS5c6u0pBYWHLlyTAzHIJ7RBiD+Ucfb1XXGaO7WOGuhVFxcl3tuS4CqgQITPnlSECk6SWg5ascNirCH9klxzEAol11jkHIyAaDiNwrH7H2DDlbF1bmUBjq247tSgE+ut7svCm3bCsxZiSzE8yZgdw3DwrTCk2taxd8MiIbaH0j2xwEeRnMzJk92lIwvQ9OrW1dOa3pnQnPmAM5SxAJUmAZ3jTjWpqv23tLqLcgZrjHLbTznO7wA3k8ADQU3S/aU/wDprZgkTeI+yh3J3FvynmKzgw9WtjAEAliWdiWdj9pjvPhwA4ACnfoldMbpwzxuVUV6x2WmYg7t+7h31X4tbYFqXurKkJ5QOuUSwIkHUDXi1au5gzBjQwYPI8DUS/gLxCZXUEeWcujbtwk5ftcTwq3JmdJnALZYr11wloXQ6DrBpBAgb99LxeHUAFrt0AORppJ3xqNRp64gTMG/GBv5gSyBZWVAJ0jtDNA3nUGKHwN/WGtxJiQ05dYB9w9VTkvbZy1aViSt64cqhmPMAmYEb9OXtpd1EtsA925OjQZM8tw45T7DWjXBXoaWSYOUqDo0aEzOkzTRwOJgQ1qdxJDchr4zPd+jkdtSWdn58xW5dALPIJjUld2nkjLAjmamYfBZRGZm/i4aAfpVg+CxGsNa4xKtvjSYO6YqcMJV5Jempuoo6irr6JR9Eq807Sl+j1L2ftO5YBVgb1g70+2kmZQ8Rxy+yKn/AESj6JUtlaxwuN3ETbGzcNiFW6Je07EZs7nKYDS0yVuCHMkQAIiSK02y9hrbsNYc9ajz2SOyFIAKgGTvliSZlidNwzhwDIxeyQrnRlYTbuDk68fHeKvsBt/rVZAmTEKJ6p+P7yHQOu/iO+N9crHeVa4PDC2uUFm1Yyxk9okx3ATAA0FZz67ayL1w2HbPeuRkzGcjdSv2YkraB9cVH270mxFsFbdksRPaCFdBEnK0kbxoAxggwBrUrZ1sYiwjWSVu2V6plfUFsoZkca7yVYxB0APIFZm5ir74oOlpbVm4A1wOcoBCiSSfJaAABu09lhtbE9TauOdCgOh87cB7SKu9qWMHaZTeUXLkhktwXOcR2ltagGROc7vOqn25h7mNgXVFq2DOVdbjRuzvuA7gD400OX2Lj5pQtnJ4byf1rdYSyxRc4hoGYd9WuC2LbtD9mgXv3k+JOtSvolbxunHqY8vSl6il2rGtW/0SlJha3zc+0tOqo6qlfVqfv/1LnzUfVqfv/wBS781cXqJ6qjqqrTtHBf8AyU/zOp/z3/zfR+Vq/dvqTivo9tsty7kaJhr1wGOfldxoHL+CR/LRW/iAb8xUM9HsPvFpVPNJT/TFL+k4T04/rXPmp7CjD3CRbuFyBJC3bh0+9Q3EddjZfIvYhO5brkexpFODD4pfJxj/APMt23/IKffU76tT9/8AqXfmo+rU/f8A6l35qCKuJxy/aw1zxW4h9xYUi1ZuXLhvXwoYDKioSyov2iCQJZjvMbgBU36tT9/+pd+aj6tT9/8AqXfmoE9VR1VenZyc3/qXPmpJwNvzm/q3PmoPeqo6qknCWvOb+rc+aknD2fPP9a581A51VHVUybVj0n/ef5q8K4f0v/ef5qaNn+qo6qoxOG9MP67/AD0k3ML6df67fPTRuJfVUdVUTrcL6dfxDfPR1uF9Ov4hvnpqm4l9VR1VROtwvp1/EN89HW4X06/iG+emqbiX1VHVVE63C+nX8Q3z0dbhfTr+Ib56apuJfVVGxuzVugBgQQZVlMMp5qw1BpPW4X06/iG+ejrcL6dfxDfPTVNxBs3DYuzigXRhHWIpYOwkrntictySdQNdIIiDYHE37oy21+i2tw0XrSO5fJte8+FJ63C+nX8Q3z0dbhfTr+Ib56apuF4TZyW5yjU+UxJZmPNmOpqR1VROtwvp1/EN89HW4X06/iG+emqbiX1VHVVE63C+nX8Q3z0dbhfTr+Ib56apuJfVV6tuofW4X06/iG+evVvYX06/12+emqbjQdXVT0rxj4fB37tq29y6qHq0RWdjcbsp2VBJAYgnuBq8ooOE9B+hWKXGIhN231WFNzrrtrMtnFYgISLebs3HUESddVYcBXRMZiM6rba3ibghEdupKlgpl2MaS0DyQCJMcq2VFIXy5zcwaEXCMJeBy5Ui2++D2tdN5HI9gcyKt8BiOpclcJdKv1arkTKQg6wSysd4KuTrJzJoZrX0VbWZNKBdrvMfRr0EqAQOa5jMxA4Tz00pH16YzHDXwsKZKwRJaZB0GUKCdefdOioqNKXYu11xE5UYAAEkxGpIWCN8gFvAqTGYVadXT1FBDvW6h3bJ5H2VcUUTTOXcO3mn2Gol3DN5jew1rqKuzTC3cI/mN901Eu4O56N/ut8K6LRV5M3By67gbvorn3G+FRLuz7vorn3G+Fdcoq807bj31fe9Dd+43wo+r73obv3H+Fdhoq8ztuPfV970N37j/Cj6vvehu/cf4V2GinM7bj31fe9Dd+4/wo+r73obv3H+FdhopzO2499X3vQ3fuP8KPq+96G79x/hXYaKcztuPfV970N37j/Cj6vvehu/cf4V2GinM7bj31fe9Dd+4/wo+r73obv3H+FdhopzO2499X3vQ3fuP8KPq+96G79x/hXYaKcztuPfV970N37j/Cj6vvehu/cb4V2GinM7b//Z"/>
          <p:cNvSpPr>
            <a:spLocks noChangeAspect="1" noChangeArrowheads="1"/>
          </p:cNvSpPr>
          <p:nvPr/>
        </p:nvSpPr>
        <p:spPr bwMode="auto">
          <a:xfrm>
            <a:off x="304800" y="-547688"/>
            <a:ext cx="2571750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7" name="AutoShape 10" descr="data:image/jpeg;base64,/9j/4AAQSkZJRgABAQAAAQABAAD/2wCEAAkGBxQTEhUUExMVFRUVGBgXFhgVGRcYGxkYFxcXFxobHRgcISggGRolHBcXITEhJykrLi4uGB8zODMsOCgtLisBCgoKDg0OGA8QGywkHyQsLCwsLCwtLCwsLCwsLCwsLCwsLCwsLCwsLCwsLCwsLCwsLCwsLC0sLCwsLSwsLjQsLP/AABEIALsBDgMBIgACEQEDEQH/xAAcAAABBQEBAQAAAAAAAAAAAAAAAgMEBQYHAQj/xABHEAACAQIDBAUIBwYEBQUAAAABAhEAAwQSIQUxQVEGEyJhcTJSU4GRodHSFBVCkpSxwSNicoKT8AczsuFjg6Kj8SRDVMLi/8QAGQEBAQEBAQEAAAAAAAAAAAAAAAECAwQF/8QAJREBAQACAQQCAgIDAAAAAAAAAAECERIDEyFBBDFRcTLwQpGx/9oADAMBAAIRAxEAPwDuNFFFAUUUUBRRRQFFFFAUUUUBRRRQFFFFAUUUUBRRRQFFFFAUUUUBRRRQFFFFAUUUUBRRRQFFFFAUUUUBRRRQFFFFAUUUUBRRTbX1HEVLdGjlFN276t5LA+BpyrLs0KKKKAooooCiiigKKKKAooooCiiigKKKKAooooCiivCaD2iiigKKKKAooooCiiigKKKKAopjGj9m4BIJUgFd4JEAjvrNnaBu2RcKsAsBgdweSrRz7QPtoNS40qO47z7SPyke6k7JcNaUjd8DH6VJdKzlFlQbsHyxmA1nc6jzgV3jvGtPWbpUhWOZW8h+fHKe+Nx4/mziWZcuVSxLACMoidcxkjskAggSeQpu5YNxGto7JBS6hXLuJzBe0DpmU7oIB0Irl5ldPuLN3A3kDUDXTUmAPEkxSb93Ks5WbUCFEnUgbuQmT3A0i0RcRSQCCFaCJg6MPWDB9VP12l35cjeJLBW6sKXg5QxKqTwlgCQO+DXt5SVIU5WIIBiYMaGOMcqXRVCQDEE6xv3euk2LeVVXMWygDM2pMCJMcTTlFA3h7IRQokgeczMfWzEk0WLAQELMEs2pJ1Zix1PeTpuG4U5RQN2rIXNH2jmOpOsAcd2gGgot2QrMwmXIJlmI0AXQEwugGgjnvpyigbW1DFpbUKIJ7Iy5tQOBObXwHKjIc85uzEZYG+d8792kU5RQNMXziAuTK2YycwaVygLEEEZ5MiIGhkx692GVYbtSZAMCI3nhM6c4NOUUBRTdywrMrFVLJJUkAlSRBg8JBI9dNY9jlCgwXIWeQMlj45Q1S3U2sm7o3cvl5IbJbG9+LR5vIcJ48OdNrbE6IP5hneOZk9n1mlXfKhQITKqjhnI5clWD6+6l2l9m/wAe88yd/cK4/d8uu9TwVaTl7o/Sn3uBRLEADeSYHtoVap9qW85cn/2z2RwAyqxMc9Tr3RznrjNOVu10pkSNQa9qn2HcglPssM6jkZhx3b105k8CKuK0gooooCiiigKKKKArI4zs/TrHIfSUH7ry7f8Act3PbWurLdKh1eJwt4+RcL4W54XRmtk9wZGH89BK6E4nPhh3Mw98/rVlteBaLGOwVcSCdVYEaAgk8hO+sn/hVfJtX7Z327uvrUD81Nba6oIggEciJqCLjLgVSxzQNeypY6Zm0UAkmOEGo+GuC0AbjeTbtqWaBLEnfAAk6bgN9P37YJBMkiYgnWd4jcZ4k6CmBh2PYD5hmZrxIBmZK2wRGg7I3E5Vg6ma437dZ9JWzVyWrdst2gg3ntGAAT7SNe+nhZ7GQM3k5c0y26Jk724zTYdhBZATEZk14AnQwQM3ATuBNFpLbKQugzBiFLIQ2YXO0BBBJgkHeCQZBrtJqac7d09cQmIYiCDpGoB1Go3HdQQcw1GWDIjWZEGZ0ETpGsjURqko2sNvIOoBAAiQIg6gHUkwT6q9zsDqukxKmYETJmOIiBO8d8VHhdgGJWYmApksBu3wATy99LNwTlkSQSBxgQCfePbRbcESO46gg666g6g9xpVAUU2tuIA0A4c69W5uBgMQTE6wIn8x7RQLooooCiiigKKKKAqLi/KtH98+9HA/vvqVTOKs51ImDoQeTAyD7QKzlNxcftEI7Tc+sb2m1p7qk2fd/wDlf0qPmnteSdA48xl1B8O/iIp+37P0/vgeVc8W8idpLdKRZKhiRJbgvH18PXVJj72IDXM1qy37MBit0roM53Mu+DMTxFaK9eCKWbcok1lNtbUy2LzAnMEa4+UhtY0AAHk6KuY6QOO6uzmZ6E4m492WVsjLddXYkyGuIQonQqAQBHAVtaouh2z+qwyA6sB1e8mBbJQCTvOkk8fZV7QFFFFAUUUUBRRRQFZzp5ZW5hHtyQ8q9vKrMQ9thcBhdY7H6ca0dZjbzMruOYkeEf8Amgrf8NsER1uJAcDFdtlYABLgZiVAMMRLHeBurX4/HW7Qm44Wd3EnWNANTvrN9CcZDX7TvOvWqWyjstEgZQBCmBz5kmrzF47DyC5RmWY0zETvg8Kzlljj/K6WHsI63VzKTBkboOnfvqUigCAIHdVBjuldu2Jg/wAxAnwAkms/jOmV99LSrbHnESfUp/X2Vzw6mGX8fP8Afyt37dBpq9YB1GjDc36HmO6ouwb5fD2mY5mKiSY1I0J003ip9dmTXXQO1oeIGv8AY8aVbug7qh41ggLvMToBvJ7vV+VKwcMFdZgzv7tCD6xHqrG8ttaiS9qdRoeeu+I1H2vA16j8DofXu7iQJ4Uum7o48Rr8eP8Aeh4Vtk5SXWQRrrpoSD7RqPGkfSF7/Yf7jvp2pLKaIza68TAiTwnXlx91LrxhIjn6vfXinh8d3DXnVCqKKKAooqk6W7RuWLKtaKhi4HaGYRlYkR6hQXdFc+tdNMQPLRT3qJ90g1Y4TphnMA2p5EMp9hNTY1dyyCZGjbpHLkeYpKWiOXq+HD21SYja91kYBBJBiCQZjhWdLY8zDXB5Udud/k+AHrq44Y5eU53enQXthhDAEHeCJB9VZrpKVay2HthLYzWydIBy3EcrA3BgpWY4mp/Rt7gtkXi2fN9ozpA4+M1TdJcMGviwpLPeR7kQTABVCSRoBLiJ5HlVs1dEu5tqdnKBaSDIygyRBMiZI4EzPrqTTLWytvLaCgqsID5IIEKDHDduqHhL2IzAXLaZTMshiIGmhJJk/rykxVlRRRQFIvTlMb4MeMUum799UGZ2CjmTFN68jFm5tGd1yO4a72592Wm2v7QVSWzCF36Rm4b6tNodMbSnLbIY89W9irr7aosRtK9dM9XcbveEHqB1Hsrnn8q/4Y7/AOf7Jh+dG321jZ0ZiNNY8Zn3bqsbm0blxVzkSAOAmY1131XjD323tbt+ALn3wKqsVabMVe47QY35QfUK4Zzr9WatmP6ampdmcQbtvF27juDZFt0YZhoc5KkJvJYZZgcNeFS720nbyBkHnNq3qXcPXVdctBGRgI1yn+YaHxzBR/MakuwAkkADidK1PjY2zLPzTl+CVtaySWbzm1P+1OUUV6ZNMuh9DXnCoPNLD/qJ/Wrus10DuTYccrh96r/vVnt7Fvat5k566TwJ/Sgb6T3glgs3A6eLBlHvIqbs2yUthSI1YxpxYnh41h9s7Sv3FUAyG4EAQZAHvIqbs/pFiRmFxEY5lUEsBE9wEnePZV143tN+m0pu+kiKhbDxj3bZa4FBzsoyggQpjjrvBqxrP2qsW9bNzqwxz+BiYmM0RPwqfZWBFUWBAbFuF1NppbTcXFzj4Mv9itDUmMi27FMXrwHiDzgevgdDu8Kfqsx15bQDOCZMALE8TxIH/mmW/RNe1hbuht1LqLhACFdfJYSPAifh7KlVZv2UVlunzfsrY/fJ9in41qayP+IDaWR3ufZl+NVGPpLoDvAPjSqKAw7vb/y7jp3Ayv3TIrR4HbGJVQWt27wPmk2398qfdWcrT2khQOQA9lQT7fS2wNLi3LJ/4iEj1Msg1ETa+CGIOIW6ousgQmSJAJI0I36x4ADhSaS9pSCCoIOhBAM0FovSuz6W0f5gKlWek2HO+4o8GBHurJX8Eme2As6ljJLdlVPMmO0UqUcFbO+2h/lX4VNX8ja4bGW7nkOrfwkH3U/Wf6MbNtpmuLbRSeyCqgGNCd3CY9laCtArN9KNlI7LdZc2mXtEkCJI7O7nw4CtJTGMsh0KHiNPEbj7YoMfbthRCgAcgAPypVekRXlQFUu2bcOD5w940+FXVRsbh8+XQmDrE7jod3DdQZnF2yyMBviV/iGq+8CmcNh1YByS+ZRE8iOXeDr/ALCLW7hyxBRYWSgEEZmJUKQW1M5oryzgnytaVCvVnVsuglkcLm5ZHy/ymqIwFe1cYPBXerQrbzZyrZgU8gxvJ13TpvpvZvRy7czKrLNvKrZyQZKg8AZ376C76AP/AJy/wH/UPhV10mUHDvMcxPs/WuXdLhdwwyW8QQ+aLnUM4gQYDMI17qxbBy2cuxcbmLEt97fTSbdVnRP4juMfbHPfUrDDtHvuj3Ws271cq5lh9t4lI/algNQHAbjO8id/fS8Z0gxNyR1hQEyRbldYyzzmO+s3C2aXlG+H+JGGwaixcsYkuokwlsA5+3ILOCQc2hirW10kuXQrIYW4gdeyNzCQCdda4o9kkySSTvJ1J9ddI6MPNnD7tEy8Z7HWL+lW+E3tOw22cUjNcGXtFQ/kyeXrgirTa3TK5Yttda0mRGhlDFmOkwDAUcvGqy3qv/MTjPFarenNtmwpygkG4xYjWArgSTrpOUb+NLnuyEmkpP8AGWxxwt8eBtn8yKdP+JGGxQIW1iENsZjmFvUSJiHOtYvonsazdFw3ULlCkDMVEMSDu37hWmubJVSos2raB1E9nfxgkySO6YNWfeja82b/AIm7PCIrXLiEADtWrh18VBq6w3TjZ77sZZH8bdX/AK4rD4Xo7YcQ+Fs5i7LmBurEAnybZXTT31hNq4NFuuEXKoIgSTwE6kk75p70bfRmFx1q5rbuI4/cZW/I1lOn7dqyO5z7SvwriYwo3xrW16F4W5fBTrQzBuyLtzWIHkgkmPCmjaZRWmPRBlQvcuDsiSLaliY5TGtNbLs4Bn6t2uq/m3gbYPgQIPtoqpwWEmGLKoB3MYJjUxz0q7uXQqlieyBJPdvq5210Xs4hI3Hg0sYB0OoIJEEjfuNVuO2Q4ti2WKNEZ1yOrQNeywnUScv/AFGgaRwQCNQd1e1QYCyC9xEOR0zBnTQMSxElN0ky091X4qCMut4/uIAPF2JYexE9tSgKi4HXrG8643/RFv8A+k+urfY9jNdHJe0fVu99BocHZyIq8hr48ffT1FFUIu3Qo/v+wO+s5tBHZ+1qodN+nZu/s4GaYXOPNEitIyAxImN1Vu2MOXlQY6226A/vgZrZ9XbNBT4ywVid47LeKge8qVbxJqNXm0uk+HYWzmlrqpKrrkff2juGjODx7K1Y7O2Y1zU6Lz4nw+NLEmUv0rbz5VLFXIHmKzmeQCj/AG5xTuG2xaOWybd2y91lAZwM2p0JB4Tp6/Gr7auS3aAggZlXsgHyjGs8NdayOPSzee1cd7oFuDKgIWMqRBeMuUgkgidaitNitlW0AuXrlx1tkPB1kqZHZUSdeAqr2fbw93ElVu3WzW+0rMylWQyAVMGStw/cqVjtoYdQIxS3SSAQ2IVQAd5gaEjlG+oex9tYK01263V27jlZKsLjFVQACVmIMiBVGgfYuHAEoAEUDUkAKojny41kdrdIlhrOCAt2yTnuroWO45PZGf2c6h7e29cxRy627HBOL97/AC/nVYBQQdqWB1RA4EH3/wC9UfUVpcWso3h/vVR1ddMJuPP1s+NQeoo6iprKACTw1ptrijLJ8rdof741ri5d1G6ipGGxFy3GS4yxug6ezdSVxCEFgdAJOh3HWlC8hmDuknQ8NP0pxXu1Ot7cvhYld4M5QCCIg6QOA4VBxWIu3PLuM3GCTGpndu3614cQgnXdv0P98KEvITAOp7jyB/Iipwh3atOinZe4OaA/ddT+prVJvtbvJG493fvFYK1iVJ7LazGk94/Q1Nw+13BAF0zwDa7p3Zh3Gs5dPd3HTHryTVbbDiFJ5G8/PdI7+fKudY3DMLjhhDBjI5Ge6rHEYy4/lO0amAYGpk6eNR1tT/ce+mHSs3azn8jG/SB1FXGycOOrgie0T7hTb4JhvA+8vKefLX1VO2esIPE1cp4a6ee8tLWztvEInVm41y3pozRcGUhhlu7+HGdOVWuz71jFEi7dAukqFVkFt53EnUo+nLXThurPVFxSBmtqf3mPgFy/m6+yub0Ol7J6Poks+W4GAhTbSF5mTJJPeeFe7WSxYa05RbaKzM7Jb4ZGUA5RMSwP8tZLo/j8WlkG3dzrNxeruawFdkGV94Og0MipuB6QEtkxD9WFBym8Yb7AUZgALn2iT3d+gaA7Pwq22u2itpSMzOkEMBr21Mh953gkSYIms/tPC3bdy21lLlxbplsue4ipocwG8EzuHsp7o7tnD4az1atcxLFi7G3aeCTHFtNIAmeFGG2syMzWMIVzxrduAAQSdFXMQJJMTQFnBPatotxSCFEngWjXXxmtFsCxCFuLH3DT41m8btXFsjF7tq2oBJCW8xgDm5I91TOj/TOw6rbufsWAAljKmNPK0j1gVZLWbnjLq1rKK8BnUV7UaUu2uktnDys57nmLw/iO5fz7q570j6QX8QJZsiKc2RNBG5pO9jlLDl3Uk2a8OHr0Y4yPndTqZ5/pT2cIQGB84lfAnMPYTHqrU7LwqXbYL5yw0YG5c3jumqjCWtMp3p2T3j7J9Yj1zyq12Q2R44N+fCmfnFehbhn+0wbFsejB8ZP5mmcNs60LlxTaQ+S6yoMBgVgfzIT/ADVOuM4OmSMyjWZy/a9fKoxLB7TuIJLWzHJgGBOp+0gA1+1415n0Eba+DRcpVFA3GAB3j9arVjhHqrZNh7PVlsRBBHYTNlZu8QZjfr41mdh4LCYp1At30YvlVkIKxlzqSGkxFseErME1RForX3uhQ3rej+Jf1BFYjEYFjimsJe0VSTdJhAAhYnUcM3tA5UDziQR3VX9TWoboziQB2AwjerLr36mqgWa7dK628Xy8N6qtayYMb+FMvZbszkOhmdJIHAawJq3eyYMCTwHOouIszlJtEmDMHVZAkaaGf0rrcnlnTVVu1c/4UwJjjp4bvjUhrDSuicc07zyju3n104MIug+jvEc90SBx005c6kNY0Q9UxgwBOqqw1PhwipyavTViW7nE2vJ4cTG/wn3V6bLhSZtSCMp4Ru17+FSreEiB9HIlYPamNAsT4fka9FhTKGwwDEMeR1UTM6b93dU5L20Z7Fzzbfrn97/b309asN9oL3RPM8+6PfU1tkWzvT3nv7+8+2nbOBVZyiJ3+0n8yfbWts3CaQupr0Wqseoo6iryY7aES35e4QPdS7OFEboNSuoqTg9nXLnkr2RvY6KPFj+W+uPVks+nt+Jlnjnbu/Stu9kElSY8wn/TPxp3A7IuYm6RaDnKq9oEgDMxJBJ3eQNN9azC7Kwtlc9+8twjeqnQeI3+2BXl/CT1ps32tLduRbgCCMqiB3hw51EADXLM15+L6Peviz7/AL6RsHZ6ktZYgOrtAnypyuSOY7dGKAa7aU8M9z7qhPzug+qmB0cf6Rbc2rmIdYBJbImg0dmPAeasndpG+2xWzit+4y9pEVFnipYszA+rq9arkg7MP7MDzWdfUlxlH5VKqLgd91fNuGP5lS4fe5qVQVXSK9FvIN7n3DX84rM9TV3tK4LlwwQQvZ05jf75qN1Ferp+MXzOvLnnad2Lty/hjCNmTijar6vNPh766BsfpJZvr5QtsN6uQPYdzCuddRTlizr6qZYzJel1M8PHpPOHrzqKujhKPolY5vR2lBewZPaXyhuncRyPd38PaDV4rbttNFlnG9dBlI4E7vZNbC7gcykaiQRI3iRGnfXP9qdD79syqm4BuZN8d67/AFais3O+m8elPbYYTGi9Zt3B9orI5EMJHtFWF3BG5auNpFsdYCTAzW+2oJ4CVE91YTosWL/R7q2/LF1OtY2grr4q3Dh3V0LbuyuuwwS5c6u0pBYWHLlyTAzHIJ7RBiD+Ucfb1XXGaO7WOGuhVFxcl3tuS4CqgQITPnlSECk6SWg5ascNirCH9klxzEAol11jkHIyAaDiNwrH7H2DDlbF1bmUBjq247tSgE+ut7svCm3bCsxZiSzE8yZgdw3DwrTCk2taxd8MiIbaH0j2xwEeRnMzJk92lIwvQ9OrW1dOa3pnQnPmAM5SxAJUmAZ3jTjWpqv23tLqLcgZrjHLbTznO7wA3k8ADQU3S/aU/wDprZgkTeI+yh3J3FvynmKzgw9WtjAEAliWdiWdj9pjvPhwA4ACnfoldMbpwzxuVUV6x2WmYg7t+7h31X4tbYFqXurKkJ5QOuUSwIkHUDXi1au5gzBjQwYPI8DUS/gLxCZXUEeWcujbtwk5ftcTwq3JmdJnALZYr11wloXQ6DrBpBAgb99LxeHUAFrt0AORppJ3xqNRp64gTMG/GBv5gSyBZWVAJ0jtDNA3nUGKHwN/WGtxJiQ05dYB9w9VTkvbZy1aViSt64cqhmPMAmYEb9OXtpd1EtsA925OjQZM8tw45T7DWjXBXoaWSYOUqDo0aEzOkzTRwOJgQ1qdxJDchr4zPd+jkdtSWdn58xW5dALPIJjUld2nkjLAjmamYfBZRGZm/i4aAfpVg+CxGsNa4xKtvjSYO6YqcMJV5Jempuoo6irr6JR9Eq807Sl+j1L2ftO5YBVgb1g70+2kmZQ8Rxy+yKn/AESj6JUtlaxwuN3ETbGzcNiFW6Je07EZs7nKYDS0yVuCHMkQAIiSK02y9hrbsNYc9ajz2SOyFIAKgGTvliSZlidNwzhwDIxeyQrnRlYTbuDk68fHeKvsBt/rVZAmTEKJ6p+P7yHQOu/iO+N9crHeVa4PDC2uUFm1Yyxk9okx3ATAA0FZz67ayL1w2HbPeuRkzGcjdSv2YkraB9cVH270mxFsFbdksRPaCFdBEnK0kbxoAxggwBrUrZ1sYiwjWSVu2V6plfUFsoZkca7yVYxB0APIFZm5ir74oOlpbVm4A1wOcoBCiSSfJaAABu09lhtbE9TauOdCgOh87cB7SKu9qWMHaZTeUXLkhktwXOcR2ltagGROc7vOqn25h7mNgXVFq2DOVdbjRuzvuA7gD400OX2Lj5pQtnJ4byf1rdYSyxRc4hoGYd9WuC2LbtD9mgXv3k+JOtSvolbxunHqY8vSl6il2rGtW/0SlJha3zc+0tOqo6qlfVqfv/1LnzUfVqfv/wBS781cXqJ6qjqqrTtHBf8AyU/zOp/z3/zfR+Vq/dvqTivo9tsty7kaJhr1wGOfldxoHL+CR/LRW/iAb8xUM9HsPvFpVPNJT/TFL+k4T04/rXPmp7CjD3CRbuFyBJC3bh0+9Q3EddjZfIvYhO5brkexpFODD4pfJxj/APMt23/IKffU76tT9/8AqXfmo+rU/f8A6l35qCKuJxy/aw1zxW4h9xYUi1ZuXLhvXwoYDKioSyov2iCQJZjvMbgBU36tT9/+pd+aj6tT9/8AqXfmoE9VR1VenZyc3/qXPmpJwNvzm/q3PmoPeqo6qknCWvOb+rc+aknD2fPP9a581A51VHVUybVj0n/ef5q8K4f0v/ef5qaNn+qo6qoxOG9MP67/AD0k3ML6df67fPTRuJfVUdVUTrcL6dfxDfPR1uF9Ov4hvnpqm4l9VR1VROtwvp1/EN89HW4X06/iG+emqbiX1VHVVE63C+nX8Q3z0dbhfTr+Ib56apuJfVVGxuzVugBgQQZVlMMp5qw1BpPW4X06/iG+ejrcL6dfxDfPTVNxBs3DYuzigXRhHWIpYOwkrntictySdQNdIIiDYHE37oy21+i2tw0XrSO5fJte8+FJ63C+nX8Q3z0dbhfTr+Ib56apuF4TZyW5yjU+UxJZmPNmOpqR1VROtwvp1/EN89HW4X06/iG+emqbiX1VHVVE63C+nX8Q3z0dbhfTr+Ib56apuJfVV6tuofW4X06/iG+evVvYX06/12+emqbjQdXVT0rxj4fB37tq29y6qHq0RWdjcbsp2VBJAYgnuBq8ooOE9B+hWKXGIhN231WFNzrrtrMtnFYgISLebs3HUESddVYcBXRMZiM6rba3ibghEdupKlgpl2MaS0DyQCJMcq2VFIXy5zcwaEXCMJeBy5Ui2++D2tdN5HI9gcyKt8BiOpclcJdKv1arkTKQg6wSysd4KuTrJzJoZrX0VbWZNKBdrvMfRr0EqAQOa5jMxA4Tz00pH16YzHDXwsKZKwRJaZB0GUKCdefdOioqNKXYu11xE5UYAAEkxGpIWCN8gFvAqTGYVadXT1FBDvW6h3bJ5H2VcUUTTOXcO3mn2Gol3DN5jew1rqKuzTC3cI/mN901Eu4O56N/ut8K6LRV5M3By67gbvorn3G+FRLuz7vorn3G+Fdcoq807bj31fe9Dd+43wo+r73obv3H+Fdhoq8ztuPfV970N37j/Cj6vvehu/cf4V2GinM7bj31fe9Dd+4/wo+r73obv3H+FdhopzO2499X3vQ3fuP8KPq+96G79x/hXYaKcztuPfV970N37j/Cj6vvehu/cf4V2GinM7bj31fe9Dd+4/wo+r73obv3H+FdhopzO2499X3vQ3fuP8KPq+96G79x/hXYaKcztuPfV970N37j/Cj6vvehu/cb4V2GinM7b//Z"/>
          <p:cNvSpPr>
            <a:spLocks noChangeAspect="1" noChangeArrowheads="1"/>
          </p:cNvSpPr>
          <p:nvPr/>
        </p:nvSpPr>
        <p:spPr bwMode="auto">
          <a:xfrm>
            <a:off x="457200" y="-395288"/>
            <a:ext cx="2571750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" name="Subtitle 5"/>
          <p:cNvSpPr txBox="1">
            <a:spLocks/>
          </p:cNvSpPr>
          <p:nvPr/>
        </p:nvSpPr>
        <p:spPr>
          <a:xfrm>
            <a:off x="186122" y="4049677"/>
            <a:ext cx="4771256" cy="4680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Enlaces con equipos </a:t>
            </a:r>
            <a:r>
              <a:rPr lang="es-MX" sz="1800" b="1" dirty="0" smtClean="0">
                <a:solidFill>
                  <a:schemeClr val="tx2">
                    <a:lumMod val="75000"/>
                  </a:schemeClr>
                </a:solidFill>
              </a:rPr>
              <a:t>propiedad de usuarios, de concesionarios y de otros concesionarios </a:t>
            </a: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(en virtud de la saturación de las frecuencias propias).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MX" sz="1800" dirty="0" smtClean="0">
                <a:solidFill>
                  <a:schemeClr val="tx2">
                    <a:lumMod val="75000"/>
                  </a:schemeClr>
                </a:solidFill>
              </a:rPr>
              <a:t>Con la modernización tecnológica y nuevos tipos de modulación se pueden alcanzar bajo ciertas condiciones y distancias </a:t>
            </a:r>
            <a:r>
              <a:rPr lang="es-MX" sz="1800" b="1" dirty="0" smtClean="0">
                <a:solidFill>
                  <a:schemeClr val="tx2">
                    <a:lumMod val="75000"/>
                  </a:schemeClr>
                </a:solidFill>
              </a:rPr>
              <a:t>enlaces de hasta 300 Mbps.</a:t>
            </a:r>
            <a:endParaRPr lang="es-MX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64" name="Picture 16" descr="http://www.icomamerica.com/en/products/id1/microwavelinkdiagr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023" y="4221088"/>
            <a:ext cx="392392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466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11560" y="-147464"/>
            <a:ext cx="7772400" cy="980728"/>
          </a:xfrm>
        </p:spPr>
        <p:txBody>
          <a:bodyPr>
            <a:normAutofit/>
          </a:bodyPr>
          <a:lstStyle/>
          <a:p>
            <a:r>
              <a:rPr lang="es-MX" sz="4000" dirty="0" smtClean="0">
                <a:solidFill>
                  <a:schemeClr val="bg1">
                    <a:lumMod val="50000"/>
                  </a:schemeClr>
                </a:solidFill>
              </a:rPr>
              <a:t>Diagrama de Aplicaciones</a:t>
            </a:r>
            <a:endParaRPr lang="es-MX" sz="4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AutoShape 4" descr="data:image/jpeg;base64,/9j/4AAQSkZJRgABAQAAAQABAAD/2wCEAAkGBxQTEhUUExMVFRUVGBgXFhgVGRcYGxkYFxcXFxobHRgcISggGRolHBcXITEhJykrLi4uGB8zODMsOCgtLisBCgoKDg0OGA8QGywkHyQsLCwsLCwtLCwsLCwsLCwsLCwsLCwsLCwsLCwsLCwsLCwsLCwsLC0sLCwsLSwsLjQsLP/AABEIALsBDgMBIgACEQEDEQH/xAAcAAABBQEBAQAAAAAAAAAAAAAAAgMEBQYHAQj/xABHEAACAQIDBAUIBwYEBQUAAAABAhEAAwQSIQUxQVEGEyJhcTJSU4GRodHSFBVCkpSxwSNicoKT8AczsuFjg6Kj8SRDVMLi/8QAGQEBAQEBAQEAAAAAAAAAAAAAAAECAwQF/8QAJREBAQACAQQCAgIDAAAAAAAAAAECERIDEyFBBDFRcTLwQpGx/9oADAMBAAIRAxEAPwDuNFFFAUUUUBRRRQFFFFAUUUUBRRRQFFFFAUUUUBRRRQFFFFAUUUUBRRRQFFFFAUUUUBRRRQFFFFAUUUUBRRRQFFFFAUUUUBRRTbX1HEVLdGjlFN276t5LA+BpyrLs0KKKKAooooCiiigKKKKAooooCiiigKKKKAooooCiivCaD2iiigKKKKAooooCiiigKKKKAopjGj9m4BIJUgFd4JEAjvrNnaBu2RcKsAsBgdweSrRz7QPtoNS40qO47z7SPyke6k7JcNaUjd8DH6VJdKzlFlQbsHyxmA1nc6jzgV3jvGtPWbpUhWOZW8h+fHKe+Nx4/mziWZcuVSxLACMoidcxkjskAggSeQpu5YNxGto7JBS6hXLuJzBe0DpmU7oIB0Irl5ldPuLN3A3kDUDXTUmAPEkxSb93Ks5WbUCFEnUgbuQmT3A0i0RcRSQCCFaCJg6MPWDB9VP12l35cjeJLBW6sKXg5QxKqTwlgCQO+DXt5SVIU5WIIBiYMaGOMcqXRVCQDEE6xv3euk2LeVVXMWygDM2pMCJMcTTlFA3h7IRQokgeczMfWzEk0WLAQELMEs2pJ1Zix1PeTpuG4U5RQN2rIXNH2jmOpOsAcd2gGgot2QrMwmXIJlmI0AXQEwugGgjnvpyigbW1DFpbUKIJ7Iy5tQOBObXwHKjIc85uzEZYG+d8792kU5RQNMXziAuTK2YycwaVygLEEEZ5MiIGhkx692GVYbtSZAMCI3nhM6c4NOUUBRTdywrMrFVLJJUkAlSRBg8JBI9dNY9jlCgwXIWeQMlj45Q1S3U2sm7o3cvl5IbJbG9+LR5vIcJ48OdNrbE6IP5hneOZk9n1mlXfKhQITKqjhnI5clWD6+6l2l9m/wAe88yd/cK4/d8uu9TwVaTl7o/Sn3uBRLEADeSYHtoVap9qW85cn/2z2RwAyqxMc9Tr3RznrjNOVu10pkSNQa9qn2HcglPssM6jkZhx3b105k8CKuK0gooooCiiigKKKKArI4zs/TrHIfSUH7ry7f8Act3PbWurLdKh1eJwt4+RcL4W54XRmtk9wZGH89BK6E4nPhh3Mw98/rVlteBaLGOwVcSCdVYEaAgk8hO+sn/hVfJtX7Z327uvrUD81Nba6oIggEciJqCLjLgVSxzQNeypY6Zm0UAkmOEGo+GuC0AbjeTbtqWaBLEnfAAk6bgN9P37YJBMkiYgnWd4jcZ4k6CmBh2PYD5hmZrxIBmZK2wRGg7I3E5Vg6ma437dZ9JWzVyWrdst2gg3ntGAAT7SNe+nhZ7GQM3k5c0y26Jk724zTYdhBZATEZk14AnQwQM3ATuBNFpLbKQugzBiFLIQ2YXO0BBBJgkHeCQZBrtJqac7d09cQmIYiCDpGoB1Go3HdQQcw1GWDIjWZEGZ0ETpGsjURqko2sNvIOoBAAiQIg6gHUkwT6q9zsDqukxKmYETJmOIiBO8d8VHhdgGJWYmApksBu3wATy99LNwTlkSQSBxgQCfePbRbcESO46gg666g6g9xpVAUU2tuIA0A4c69W5uBgMQTE6wIn8x7RQLooooCiiigKKKKAqLi/KtH98+9HA/vvqVTOKs51ImDoQeTAyD7QKzlNxcftEI7Tc+sb2m1p7qk2fd/wDlf0qPmnteSdA48xl1B8O/iIp+37P0/vgeVc8W8idpLdKRZKhiRJbgvH18PXVJj72IDXM1qy37MBit0roM53Mu+DMTxFaK9eCKWbcok1lNtbUy2LzAnMEa4+UhtY0AAHk6KuY6QOO6uzmZ6E4m492WVsjLddXYkyGuIQonQqAQBHAVtaouh2z+qwyA6sB1e8mBbJQCTvOkk8fZV7QFFFFAUUUUBRRRQFZzp5ZW5hHtyQ8q9vKrMQ9thcBhdY7H6ca0dZjbzMruOYkeEf8Amgrf8NsER1uJAcDFdtlYABLgZiVAMMRLHeBurX4/HW7Qm44Wd3EnWNANTvrN9CcZDX7TvOvWqWyjstEgZQBCmBz5kmrzF47DyC5RmWY0zETvg8Kzlljj/K6WHsI63VzKTBkboOnfvqUigCAIHdVBjuldu2Jg/wAxAnwAkms/jOmV99LSrbHnESfUp/X2Vzw6mGX8fP8Afyt37dBpq9YB1GjDc36HmO6ouwb5fD2mY5mKiSY1I0J003ip9dmTXXQO1oeIGv8AY8aVbug7qh41ggLvMToBvJ7vV+VKwcMFdZgzv7tCD6xHqrG8ttaiS9qdRoeeu+I1H2vA16j8DofXu7iQJ4Uum7o48Rr8eP8Aeh4Vtk5SXWQRrrpoSD7RqPGkfSF7/Yf7jvp2pLKaIza68TAiTwnXlx91LrxhIjn6vfXinh8d3DXnVCqKKKAooqk6W7RuWLKtaKhi4HaGYRlYkR6hQXdFc+tdNMQPLRT3qJ90g1Y4TphnMA2p5EMp9hNTY1dyyCZGjbpHLkeYpKWiOXq+HD21SYja91kYBBJBiCQZjhWdLY8zDXB5Udud/k+AHrq44Y5eU53enQXthhDAEHeCJB9VZrpKVay2HthLYzWydIBy3EcrA3BgpWY4mp/Rt7gtkXi2fN9ozpA4+M1TdJcMGviwpLPeR7kQTABVCSRoBLiJ5HlVs1dEu5tqdnKBaSDIygyRBMiZI4EzPrqTTLWytvLaCgqsID5IIEKDHDduqHhL2IzAXLaZTMshiIGmhJJk/rykxVlRRRQFIvTlMb4MeMUum799UGZ2CjmTFN68jFm5tGd1yO4a72592Wm2v7QVSWzCF36Rm4b6tNodMbSnLbIY89W9irr7aosRtK9dM9XcbveEHqB1Hsrnn8q/4Y7/AOf7Jh+dG321jZ0ZiNNY8Zn3bqsbm0blxVzkSAOAmY1131XjD323tbt+ALn3wKqsVabMVe47QY35QfUK4Zzr9WatmP6ampdmcQbtvF27juDZFt0YZhoc5KkJvJYZZgcNeFS720nbyBkHnNq3qXcPXVdctBGRgI1yn+YaHxzBR/MakuwAkkADidK1PjY2zLPzTl+CVtaySWbzm1P+1OUUV6ZNMuh9DXnCoPNLD/qJ/Wrus10DuTYccrh96r/vVnt7Fvat5k566TwJ/Sgb6T3glgs3A6eLBlHvIqbs2yUthSI1YxpxYnh41h9s7Sv3FUAyG4EAQZAHvIqbs/pFiRmFxEY5lUEsBE9wEnePZV143tN+m0pu+kiKhbDxj3bZa4FBzsoyggQpjjrvBqxrP2qsW9bNzqwxz+BiYmM0RPwqfZWBFUWBAbFuF1NppbTcXFzj4Mv9itDUmMi27FMXrwHiDzgevgdDu8Kfqsx15bQDOCZMALE8TxIH/mmW/RNe1hbuht1LqLhACFdfJYSPAifh7KlVZv2UVlunzfsrY/fJ9in41qayP+IDaWR3ufZl+NVGPpLoDvAPjSqKAw7vb/y7jp3Ayv3TIrR4HbGJVQWt27wPmk2398qfdWcrT2khQOQA9lQT7fS2wNLi3LJ/4iEj1Msg1ETa+CGIOIW6ousgQmSJAJI0I36x4ADhSaS9pSCCoIOhBAM0FovSuz6W0f5gKlWek2HO+4o8GBHurJX8Eme2As6ljJLdlVPMmO0UqUcFbO+2h/lX4VNX8ja4bGW7nkOrfwkH3U/Wf6MbNtpmuLbRSeyCqgGNCd3CY9laCtArN9KNlI7LdZc2mXtEkCJI7O7nw4CtJTGMsh0KHiNPEbj7YoMfbthRCgAcgAPypVekRXlQFUu2bcOD5w940+FXVRsbh8+XQmDrE7jod3DdQZnF2yyMBviV/iGq+8CmcNh1YByS+ZRE8iOXeDr/ALCLW7hyxBRYWSgEEZmJUKQW1M5oryzgnytaVCvVnVsuglkcLm5ZHy/ymqIwFe1cYPBXerQrbzZyrZgU8gxvJ13TpvpvZvRy7czKrLNvKrZyQZKg8AZ376C76AP/AJy/wH/UPhV10mUHDvMcxPs/WuXdLhdwwyW8QQ+aLnUM4gQYDMI17qxbBy2cuxcbmLEt97fTSbdVnRP4juMfbHPfUrDDtHvuj3Ws271cq5lh9t4lI/algNQHAbjO8id/fS8Z0gxNyR1hQEyRbldYyzzmO+s3C2aXlG+H+JGGwaixcsYkuokwlsA5+3ILOCQc2hirW10kuXQrIYW4gdeyNzCQCdda4o9kkySSTvJ1J9ddI6MPNnD7tEy8Z7HWL+lW+E3tOw22cUjNcGXtFQ/kyeXrgirTa3TK5Yttda0mRGhlDFmOkwDAUcvGqy3qv/MTjPFarenNtmwpygkG4xYjWArgSTrpOUb+NLnuyEmkpP8AGWxxwt8eBtn8yKdP+JGGxQIW1iENsZjmFvUSJiHOtYvonsazdFw3ULlCkDMVEMSDu37hWmubJVSos2raB1E9nfxgkySO6YNWfeja82b/AIm7PCIrXLiEADtWrh18VBq6w3TjZ77sZZH8bdX/AK4rD4Xo7YcQ+Fs5i7LmBurEAnybZXTT31hNq4NFuuEXKoIgSTwE6kk75p70bfRmFx1q5rbuI4/cZW/I1lOn7dqyO5z7SvwriYwo3xrW16F4W5fBTrQzBuyLtzWIHkgkmPCmjaZRWmPRBlQvcuDsiSLaliY5TGtNbLs4Bn6t2uq/m3gbYPgQIPtoqpwWEmGLKoB3MYJjUxz0q7uXQqlieyBJPdvq5210Xs4hI3Hg0sYB0OoIJEEjfuNVuO2Q4ti2WKNEZ1yOrQNeywnUScv/AFGgaRwQCNQd1e1QYCyC9xEOR0zBnTQMSxElN0ky091X4qCMut4/uIAPF2JYexE9tSgKi4HXrG8643/RFv8A+k+urfY9jNdHJe0fVu99BocHZyIq8hr48ffT1FFUIu3Qo/v+wO+s5tBHZ+1qodN+nZu/s4GaYXOPNEitIyAxImN1Vu2MOXlQY6226A/vgZrZ9XbNBT4ywVid47LeKge8qVbxJqNXm0uk+HYWzmlrqpKrrkff2juGjODx7K1Y7O2Y1zU6Lz4nw+NLEmUv0rbz5VLFXIHmKzmeQCj/AG5xTuG2xaOWybd2y91lAZwM2p0JB4Tp6/Gr7auS3aAggZlXsgHyjGs8NdayOPSzee1cd7oFuDKgIWMqRBeMuUgkgidaitNitlW0AuXrlx1tkPB1kqZHZUSdeAqr2fbw93ElVu3WzW+0rMylWQyAVMGStw/cqVjtoYdQIxS3SSAQ2IVQAd5gaEjlG+oex9tYK01263V27jlZKsLjFVQACVmIMiBVGgfYuHAEoAEUDUkAKojny41kdrdIlhrOCAt2yTnuroWO45PZGf2c6h7e29cxRy627HBOL97/AC/nVYBQQdqWB1RA4EH3/wC9UfUVpcWso3h/vVR1ddMJuPP1s+NQeoo6iprKACTw1ptrijLJ8rdof741ri5d1G6ipGGxFy3GS4yxug6ezdSVxCEFgdAJOh3HWlC8hmDuknQ8NP0pxXu1Ot7cvhYld4M5QCCIg6QOA4VBxWIu3PLuM3GCTGpndu3614cQgnXdv0P98KEvITAOp7jyB/Iipwh3atOinZe4OaA/ddT+prVJvtbvJG493fvFYK1iVJ7LazGk94/Q1Nw+13BAF0zwDa7p3Zh3Gs5dPd3HTHryTVbbDiFJ5G8/PdI7+fKudY3DMLjhhDBjI5Ge6rHEYy4/lO0amAYGpk6eNR1tT/ce+mHSs3azn8jG/SB1FXGycOOrgie0T7hTb4JhvA+8vKefLX1VO2esIPE1cp4a6ee8tLWztvEInVm41y3pozRcGUhhlu7+HGdOVWuz71jFEi7dAukqFVkFt53EnUo+nLXThurPVFxSBmtqf3mPgFy/m6+yub0Ol7J6Poks+W4GAhTbSF5mTJJPeeFe7WSxYa05RbaKzM7Jb4ZGUA5RMSwP8tZLo/j8WlkG3dzrNxeruawFdkGV94Og0MipuB6QEtkxD9WFBym8Yb7AUZgALn2iT3d+gaA7Pwq22u2itpSMzOkEMBr21Mh953gkSYIms/tPC3bdy21lLlxbplsue4ipocwG8EzuHsp7o7tnD4az1atcxLFi7G3aeCTHFtNIAmeFGG2syMzWMIVzxrduAAQSdFXMQJJMTQFnBPatotxSCFEngWjXXxmtFsCxCFuLH3DT41m8btXFsjF7tq2oBJCW8xgDm5I91TOj/TOw6rbufsWAAljKmNPK0j1gVZLWbnjLq1rKK8BnUV7UaUu2uktnDys57nmLw/iO5fz7q570j6QX8QJZsiKc2RNBG5pO9jlLDl3Uk2a8OHr0Y4yPndTqZ5/pT2cIQGB84lfAnMPYTHqrU7LwqXbYL5yw0YG5c3jumqjCWtMp3p2T3j7J9Yj1zyq12Q2R44N+fCmfnFehbhn+0wbFsejB8ZP5mmcNs60LlxTaQ+S6yoMBgVgfzIT/ADVOuM4OmSMyjWZy/a9fKoxLB7TuIJLWzHJgGBOp+0gA1+1415n0Eba+DRcpVFA3GAB3j9arVjhHqrZNh7PVlsRBBHYTNlZu8QZjfr41mdh4LCYp1At30YvlVkIKxlzqSGkxFseErME1RForX3uhQ3rej+Jf1BFYjEYFjimsJe0VSTdJhAAhYnUcM3tA5UDziQR3VX9TWoboziQB2AwjerLr36mqgWa7dK628Xy8N6qtayYMb+FMvZbszkOhmdJIHAawJq3eyYMCTwHOouIszlJtEmDMHVZAkaaGf0rrcnlnTVVu1c/4UwJjjp4bvjUhrDSuicc07zyju3n104MIug+jvEc90SBx005c6kNY0Q9UxgwBOqqw1PhwipyavTViW7nE2vJ4cTG/wn3V6bLhSZtSCMp4Ru17+FSreEiB9HIlYPamNAsT4fka9FhTKGwwDEMeR1UTM6b93dU5L20Z7Fzzbfrn97/b309asN9oL3RPM8+6PfU1tkWzvT3nv7+8+2nbOBVZyiJ3+0n8yfbWts3CaQupr0Wqseoo6iryY7aES35e4QPdS7OFEboNSuoqTg9nXLnkr2RvY6KPFj+W+uPVks+nt+Jlnjnbu/Stu9kElSY8wn/TPxp3A7IuYm6RaDnKq9oEgDMxJBJ3eQNN9azC7Kwtlc9+8twjeqnQeI3+2BXl/CT1ps32tLduRbgCCMqiB3hw51EADXLM15+L6Peviz7/AL6RsHZ6ktZYgOrtAnypyuSOY7dGKAa7aU8M9z7qhPzug+qmB0cf6Rbc2rmIdYBJbImg0dmPAeasndpG+2xWzit+4y9pEVFnipYszA+rq9arkg7MP7MDzWdfUlxlH5VKqLgd91fNuGP5lS4fe5qVQVXSK9FvIN7n3DX84rM9TV3tK4LlwwQQvZ05jf75qN1Ferp+MXzOvLnnad2Lty/hjCNmTijar6vNPh766BsfpJZvr5QtsN6uQPYdzCuddRTlizr6qZYzJel1M8PHpPOHrzqKujhKPolY5vR2lBewZPaXyhuncRyPd38PaDV4rbttNFlnG9dBlI4E7vZNbC7gcykaiQRI3iRGnfXP9qdD79syqm4BuZN8d67/AFais3O+m8elPbYYTGi9Zt3B9orI5EMJHtFWF3BG5auNpFsdYCTAzW+2oJ4CVE91YTosWL/R7q2/LF1OtY2grr4q3Dh3V0LbuyuuwwS5c6u0pBYWHLlyTAzHIJ7RBiD+Ucfb1XXGaO7WOGuhVFxcl3tuS4CqgQITPnlSECk6SWg5ascNirCH9klxzEAol11jkHIyAaDiNwrH7H2DDlbF1bmUBjq247tSgE+ut7svCm3bCsxZiSzE8yZgdw3DwrTCk2taxd8MiIbaH0j2xwEeRnMzJk92lIwvQ9OrW1dOa3pnQnPmAM5SxAJUmAZ3jTjWpqv23tLqLcgZrjHLbTznO7wA3k8ADQU3S/aU/wDprZgkTeI+yh3J3FvynmKzgw9WtjAEAliWdiWdj9pjvPhwA4ACnfoldMbpwzxuVUV6x2WmYg7t+7h31X4tbYFqXurKkJ5QOuUSwIkHUDXi1au5gzBjQwYPI8DUS/gLxCZXUEeWcujbtwk5ftcTwq3JmdJnALZYr11wloXQ6DrBpBAgb99LxeHUAFrt0AORppJ3xqNRp64gTMG/GBv5gSyBZWVAJ0jtDNA3nUGKHwN/WGtxJiQ05dYB9w9VTkvbZy1aViSt64cqhmPMAmYEb9OXtpd1EtsA925OjQZM8tw45T7DWjXBXoaWSYOUqDo0aEzOkzTRwOJgQ1qdxJDchr4zPd+jkdtSWdn58xW5dALPIJjUld2nkjLAjmamYfBZRGZm/i4aAfpVg+CxGsNa4xKtvjSYO6YqcMJV5Jempuoo6irr6JR9Eq807Sl+j1L2ftO5YBVgb1g70+2kmZQ8Rxy+yKn/AESj6JUtlaxwuN3ETbGzcNiFW6Je07EZs7nKYDS0yVuCHMkQAIiSK02y9hrbsNYc9ajz2SOyFIAKgGTvliSZlidNwzhwDIxeyQrnRlYTbuDk68fHeKvsBt/rVZAmTEKJ6p+P7yHQOu/iO+N9crHeVa4PDC2uUFm1Yyxk9okx3ATAA0FZz67ayL1w2HbPeuRkzGcjdSv2YkraB9cVH270mxFsFbdksRPaCFdBEnK0kbxoAxggwBrUrZ1sYiwjWSVu2V6plfUFsoZkca7yVYxB0APIFZm5ir74oOlpbVm4A1wOcoBCiSSfJaAABu09lhtbE9TauOdCgOh87cB7SKu9qWMHaZTeUXLkhktwXOcR2ltagGROc7vOqn25h7mNgXVFq2DOVdbjRuzvuA7gD400OX2Lj5pQtnJ4byf1rdYSyxRc4hoGYd9WuC2LbtD9mgXv3k+JOtSvolbxunHqY8vSl6il2rGtW/0SlJha3zc+0tOqo6qlfVqfv/1LnzUfVqfv/wBS781cXqJ6qjqqrTtHBf8AyU/zOp/z3/zfR+Vq/dvqTivo9tsty7kaJhr1wGOfldxoHL+CR/LRW/iAb8xUM9HsPvFpVPNJT/TFL+k4T04/rXPmp7CjD3CRbuFyBJC3bh0+9Q3EddjZfIvYhO5brkexpFODD4pfJxj/APMt23/IKffU76tT9/8AqXfmo+rU/f8A6l35qCKuJxy/aw1zxW4h9xYUi1ZuXLhvXwoYDKioSyov2iCQJZjvMbgBU36tT9/+pd+aj6tT9/8AqXfmoE9VR1VenZyc3/qXPmpJwNvzm/q3PmoPeqo6qknCWvOb+rc+aknD2fPP9a581A51VHVUybVj0n/ef5q8K4f0v/ef5qaNn+qo6qoxOG9MP67/AD0k3ML6df67fPTRuJfVUdVUTrcL6dfxDfPR1uF9Ov4hvnpqm4l9VR1VROtwvp1/EN89HW4X06/iG+emqbiX1VHVVE63C+nX8Q3z0dbhfTr+Ib56apuJfVVGxuzVugBgQQZVlMMp5qw1BpPW4X06/iG+ejrcL6dfxDfPTVNxBs3DYuzigXRhHWIpYOwkrntictySdQNdIIiDYHE37oy21+i2tw0XrSO5fJte8+FJ63C+nX8Q3z0dbhfTr+Ib56apuF4TZyW5yjU+UxJZmPNmOpqR1VROtwvp1/EN89HW4X06/iG+emqbiX1VHVVE63C+nX8Q3z0dbhfTr+Ib56apuJfVV6tuofW4X06/iG+evVvYX06/12+emqbjQdXVT0rxj4fB37tq29y6qHq0RWdjcbsp2VBJAYgnuBq8ooOE9B+hWKXGIhN231WFNzrrtrMtnFYgISLebs3HUESddVYcBXRMZiM6rba3ibghEdupKlgpl2MaS0DyQCJMcq2VFIXy5zcwaEXCMJeBy5Ui2++D2tdN5HI9gcyKt8BiOpclcJdKv1arkTKQg6wSysd4KuTrJzJoZrX0VbWZNKBdrvMfRr0EqAQOa5jMxA4Tz00pH16YzHDXwsKZKwRJaZB0GUKCdefdOioqNKXYu11xE5UYAAEkxGpIWCN8gFvAqTGYVadXT1FBDvW6h3bJ5H2VcUUTTOXcO3mn2Gol3DN5jew1rqKuzTC3cI/mN901Eu4O56N/ut8K6LRV5M3By67gbvorn3G+FRLuz7vorn3G+Fdcoq807bj31fe9Dd+43wo+r73obv3H+Fdhoq8ztuPfV970N37j/Cj6vvehu/cf4V2GinM7bj31fe9Dd+4/wo+r73obv3H+FdhopzO2499X3vQ3fuP8KPq+96G79x/hXYaKcztuPfV970N37j/Cj6vvehu/cf4V2GinM7bj31fe9Dd+4/wo+r73obv3H+FdhopzO2499X3vQ3fuP8KPq+96G79x/hXYaKcztuPfV970N37j/Cj6vvehu/cb4V2GinM7b//Z"/>
          <p:cNvSpPr>
            <a:spLocks noChangeAspect="1" noChangeArrowheads="1"/>
          </p:cNvSpPr>
          <p:nvPr/>
        </p:nvSpPr>
        <p:spPr bwMode="auto">
          <a:xfrm>
            <a:off x="0" y="-852488"/>
            <a:ext cx="2571750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3" name="AutoShape 6" descr="data:image/jpeg;base64,/9j/4AAQSkZJRgABAQAAAQABAAD/2wCEAAkGBxQTEhUUExMVFRUVGBgXFhgVGRcYGxkYFxcXFxobHRgcISggGRolHBcXITEhJykrLi4uGB8zODMsOCgtLisBCgoKDg0OGA8QGywkHyQsLCwsLCwtLCwsLCwsLCwsLCwsLCwsLCwsLCwsLCwsLCwsLCwsLC0sLCwsLSwsLjQsLP/AABEIALsBDgMBIgACEQEDEQH/xAAcAAABBQEBAQAAAAAAAAAAAAAAAgMEBQYHAQj/xABHEAACAQIDBAUIBwYEBQUAAAABAhEAAwQSIQUxQVEGEyJhcTJSU4GRodHSFBVCkpSxwSNicoKT8AczsuFjg6Kj8SRDVMLi/8QAGQEBAQEBAQEAAAAAAAAAAAAAAAECAwQF/8QAJREBAQACAQQCAgIDAAAAAAAAAAECERIDEyFBBDFRcTLwQpGx/9oADAMBAAIRAxEAPwDuNFFFAUUUUBRRRQFFFFAUUUUBRRRQFFFFAUUUUBRRRQFFFFAUUUUBRRRQFFFFAUUUUBRRRQFFFFAUUUUBRRRQFFFFAUUUUBRRTbX1HEVLdGjlFN276t5LA+BpyrLs0KKKKAooooCiiigKKKKAooooCiiigKKKKAooooCiivCaD2iiigKKKKAooooCiiigKKKKAopjGj9m4BIJUgFd4JEAjvrNnaBu2RcKsAsBgdweSrRz7QPtoNS40qO47z7SPyke6k7JcNaUjd8DH6VJdKzlFlQbsHyxmA1nc6jzgV3jvGtPWbpUhWOZW8h+fHKe+Nx4/mziWZcuVSxLACMoidcxkjskAggSeQpu5YNxGto7JBS6hXLuJzBe0DpmU7oIB0Irl5ldPuLN3A3kDUDXTUmAPEkxSb93Ks5WbUCFEnUgbuQmT3A0i0RcRSQCCFaCJg6MPWDB9VP12l35cjeJLBW6sKXg5QxKqTwlgCQO+DXt5SVIU5WIIBiYMaGOMcqXRVCQDEE6xv3euk2LeVVXMWygDM2pMCJMcTTlFA3h7IRQokgeczMfWzEk0WLAQELMEs2pJ1Zix1PeTpuG4U5RQN2rIXNH2jmOpOsAcd2gGgot2QrMwmXIJlmI0AXQEwugGgjnvpyigbW1DFpbUKIJ7Iy5tQOBObXwHKjIc85uzEZYG+d8792kU5RQNMXziAuTK2YycwaVygLEEEZ5MiIGhkx692GVYbtSZAMCI3nhM6c4NOUUBRTdywrMrFVLJJUkAlSRBg8JBI9dNY9jlCgwXIWeQMlj45Q1S3U2sm7o3cvl5IbJbG9+LR5vIcJ48OdNrbE6IP5hneOZk9n1mlXfKhQITKqjhnI5clWD6+6l2l9m/wAe88yd/cK4/d8uu9TwVaTl7o/Sn3uBRLEADeSYHtoVap9qW85cn/2z2RwAyqxMc9Tr3RznrjNOVu10pkSNQa9qn2HcglPssM6jkZhx3b105k8CKuK0gooooCiiigKKKKArI4zs/TrHIfSUH7ry7f8Act3PbWurLdKh1eJwt4+RcL4W54XRmtk9wZGH89BK6E4nPhh3Mw98/rVlteBaLGOwVcSCdVYEaAgk8hO+sn/hVfJtX7Z327uvrUD81Nba6oIggEciJqCLjLgVSxzQNeypY6Zm0UAkmOEGo+GuC0AbjeTbtqWaBLEnfAAk6bgN9P37YJBMkiYgnWd4jcZ4k6CmBh2PYD5hmZrxIBmZK2wRGg7I3E5Vg6ma437dZ9JWzVyWrdst2gg3ntGAAT7SNe+nhZ7GQM3k5c0y26Jk724zTYdhBZATEZk14AnQwQM3ATuBNFpLbKQugzBiFLIQ2YXO0BBBJgkHeCQZBrtJqac7d09cQmIYiCDpGoB1Go3HdQQcw1GWDIjWZEGZ0ETpGsjURqko2sNvIOoBAAiQIg6gHUkwT6q9zsDqukxKmYETJmOIiBO8d8VHhdgGJWYmApksBu3wATy99LNwTlkSQSBxgQCfePbRbcESO46gg666g6g9xpVAUU2tuIA0A4c69W5uBgMQTE6wIn8x7RQLooooCiiigKKKKAqLi/KtH98+9HA/vvqVTOKs51ImDoQeTAyD7QKzlNxcftEI7Tc+sb2m1p7qk2fd/wDlf0qPmnteSdA48xl1B8O/iIp+37P0/vgeVc8W8idpLdKRZKhiRJbgvH18PXVJj72IDXM1qy37MBit0roM53Mu+DMTxFaK9eCKWbcok1lNtbUy2LzAnMEa4+UhtY0AAHk6KuY6QOO6uzmZ6E4m492WVsjLddXYkyGuIQonQqAQBHAVtaouh2z+qwyA6sB1e8mBbJQCTvOkk8fZV7QFFFFAUUUUBRRRQFZzp5ZW5hHtyQ8q9vKrMQ9thcBhdY7H6ca0dZjbzMruOYkeEf8Amgrf8NsER1uJAcDFdtlYABLgZiVAMMRLHeBurX4/HW7Qm44Wd3EnWNANTvrN9CcZDX7TvOvWqWyjstEgZQBCmBz5kmrzF47DyC5RmWY0zETvg8Kzlljj/K6WHsI63VzKTBkboOnfvqUigCAIHdVBjuldu2Jg/wAxAnwAkms/jOmV99LSrbHnESfUp/X2Vzw6mGX8fP8Afyt37dBpq9YB1GjDc36HmO6ouwb5fD2mY5mKiSY1I0J003ip9dmTXXQO1oeIGv8AY8aVbug7qh41ggLvMToBvJ7vV+VKwcMFdZgzv7tCD6xHqrG8ttaiS9qdRoeeu+I1H2vA16j8DofXu7iQJ4Uum7o48Rr8eP8Aeh4Vtk5SXWQRrrpoSD7RqPGkfSF7/Yf7jvp2pLKaIza68TAiTwnXlx91LrxhIjn6vfXinh8d3DXnVCqKKKAooqk6W7RuWLKtaKhi4HaGYRlYkR6hQXdFc+tdNMQPLRT3qJ90g1Y4TphnMA2p5EMp9hNTY1dyyCZGjbpHLkeYpKWiOXq+HD21SYja91kYBBJBiCQZjhWdLY8zDXB5Udud/k+AHrq44Y5eU53enQXthhDAEHeCJB9VZrpKVay2HthLYzWydIBy3EcrA3BgpWY4mp/Rt7gtkXi2fN9ozpA4+M1TdJcMGviwpLPeR7kQTABVCSRoBLiJ5HlVs1dEu5tqdnKBaSDIygyRBMiZI4EzPrqTTLWytvLaCgqsID5IIEKDHDduqHhL2IzAXLaZTMshiIGmhJJk/rykxVlRRRQFIvTlMb4MeMUum799UGZ2CjmTFN68jFm5tGd1yO4a72592Wm2v7QVSWzCF36Rm4b6tNodMbSnLbIY89W9irr7aosRtK9dM9XcbveEHqB1Hsrnn8q/4Y7/AOf7Jh+dG321jZ0ZiNNY8Zn3bqsbm0blxVzkSAOAmY1131XjD323tbt+ALn3wKqsVabMVe47QY35QfUK4Zzr9WatmP6ampdmcQbtvF27juDZFt0YZhoc5KkJvJYZZgcNeFS720nbyBkHnNq3qXcPXVdctBGRgI1yn+YaHxzBR/MakuwAkkADidK1PjY2zLPzTl+CVtaySWbzm1P+1OUUV6ZNMuh9DXnCoPNLD/qJ/Wrus10DuTYccrh96r/vVnt7Fvat5k566TwJ/Sgb6T3glgs3A6eLBlHvIqbs2yUthSI1YxpxYnh41h9s7Sv3FUAyG4EAQZAHvIqbs/pFiRmFxEY5lUEsBE9wEnePZV143tN+m0pu+kiKhbDxj3bZa4FBzsoyggQpjjrvBqxrP2qsW9bNzqwxz+BiYmM0RPwqfZWBFUWBAbFuF1NppbTcXFzj4Mv9itDUmMi27FMXrwHiDzgevgdDu8Kfqsx15bQDOCZMALE8TxIH/mmW/RNe1hbuht1LqLhACFdfJYSPAifh7KlVZv2UVlunzfsrY/fJ9in41qayP+IDaWR3ufZl+NVGPpLoDvAPjSqKAw7vb/y7jp3Ayv3TIrR4HbGJVQWt27wPmk2398qfdWcrT2khQOQA9lQT7fS2wNLi3LJ/4iEj1Msg1ETa+CGIOIW6ousgQmSJAJI0I36x4ADhSaS9pSCCoIOhBAM0FovSuz6W0f5gKlWek2HO+4o8GBHurJX8Eme2As6ljJLdlVPMmO0UqUcFbO+2h/lX4VNX8ja4bGW7nkOrfwkH3U/Wf6MbNtpmuLbRSeyCqgGNCd3CY9laCtArN9KNlI7LdZc2mXtEkCJI7O7nw4CtJTGMsh0KHiNPEbj7YoMfbthRCgAcgAPypVekRXlQFUu2bcOD5w940+FXVRsbh8+XQmDrE7jod3DdQZnF2yyMBviV/iGq+8CmcNh1YByS+ZRE8iOXeDr/ALCLW7hyxBRYWSgEEZmJUKQW1M5oryzgnytaVCvVnVsuglkcLm5ZHy/ymqIwFe1cYPBXerQrbzZyrZgU8gxvJ13TpvpvZvRy7czKrLNvKrZyQZKg8AZ376C76AP/AJy/wH/UPhV10mUHDvMcxPs/WuXdLhdwwyW8QQ+aLnUM4gQYDMI17qxbBy2cuxcbmLEt97fTSbdVnRP4juMfbHPfUrDDtHvuj3Ws271cq5lh9t4lI/algNQHAbjO8id/fS8Z0gxNyR1hQEyRbldYyzzmO+s3C2aXlG+H+JGGwaixcsYkuokwlsA5+3ILOCQc2hirW10kuXQrIYW4gdeyNzCQCdda4o9kkySSTvJ1J9ddI6MPNnD7tEy8Z7HWL+lW+E3tOw22cUjNcGXtFQ/kyeXrgirTa3TK5Yttda0mRGhlDFmOkwDAUcvGqy3qv/MTjPFarenNtmwpygkG4xYjWArgSTrpOUb+NLnuyEmkpP8AGWxxwt8eBtn8yKdP+JGGxQIW1iENsZjmFvUSJiHOtYvonsazdFw3ULlCkDMVEMSDu37hWmubJVSos2raB1E9nfxgkySO6YNWfeja82b/AIm7PCIrXLiEADtWrh18VBq6w3TjZ77sZZH8bdX/AK4rD4Xo7YcQ+Fs5i7LmBurEAnybZXTT31hNq4NFuuEXKoIgSTwE6kk75p70bfRmFx1q5rbuI4/cZW/I1lOn7dqyO5z7SvwriYwo3xrW16F4W5fBTrQzBuyLtzWIHkgkmPCmjaZRWmPRBlQvcuDsiSLaliY5TGtNbLs4Bn6t2uq/m3gbYPgQIPtoqpwWEmGLKoB3MYJjUxz0q7uXQqlieyBJPdvq5210Xs4hI3Hg0sYB0OoIJEEjfuNVuO2Q4ti2WKNEZ1yOrQNeywnUScv/AFGgaRwQCNQd1e1QYCyC9xEOR0zBnTQMSxElN0ky091X4qCMut4/uIAPF2JYexE9tSgKi4HXrG8643/RFv8A+k+urfY9jNdHJe0fVu99BocHZyIq8hr48ffT1FFUIu3Qo/v+wO+s5tBHZ+1qodN+nZu/s4GaYXOPNEitIyAxImN1Vu2MOXlQY6226A/vgZrZ9XbNBT4ywVid47LeKge8qVbxJqNXm0uk+HYWzmlrqpKrrkff2juGjODx7K1Y7O2Y1zU6Lz4nw+NLEmUv0rbz5VLFXIHmKzmeQCj/AG5xTuG2xaOWybd2y91lAZwM2p0JB4Tp6/Gr7auS3aAggZlXsgHyjGs8NdayOPSzee1cd7oFuDKgIWMqRBeMuUgkgidaitNitlW0AuXrlx1tkPB1kqZHZUSdeAqr2fbw93ElVu3WzW+0rMylWQyAVMGStw/cqVjtoYdQIxS3SSAQ2IVQAd5gaEjlG+oex9tYK01263V27jlZKsLjFVQACVmIMiBVGgfYuHAEoAEUDUkAKojny41kdrdIlhrOCAt2yTnuroWO45PZGf2c6h7e29cxRy627HBOL97/AC/nVYBQQdqWB1RA4EH3/wC9UfUVpcWso3h/vVR1ddMJuPP1s+NQeoo6iprKACTw1ptrijLJ8rdof741ri5d1G6ipGGxFy3GS4yxug6ezdSVxCEFgdAJOh3HWlC8hmDuknQ8NP0pxXu1Ot7cvhYld4M5QCCIg6QOA4VBxWIu3PLuM3GCTGpndu3614cQgnXdv0P98KEvITAOp7jyB/Iipwh3atOinZe4OaA/ddT+prVJvtbvJG493fvFYK1iVJ7LazGk94/Q1Nw+13BAF0zwDa7p3Zh3Gs5dPd3HTHryTVbbDiFJ5G8/PdI7+fKudY3DMLjhhDBjI5Ge6rHEYy4/lO0amAYGpk6eNR1tT/ce+mHSs3azn8jG/SB1FXGycOOrgie0T7hTb4JhvA+8vKefLX1VO2esIPE1cp4a6ee8tLWztvEInVm41y3pozRcGUhhlu7+HGdOVWuz71jFEi7dAukqFVkFt53EnUo+nLXThurPVFxSBmtqf3mPgFy/m6+yub0Ol7J6Poks+W4GAhTbSF5mTJJPeeFe7WSxYa05RbaKzM7Jb4ZGUA5RMSwP8tZLo/j8WlkG3dzrNxeruawFdkGV94Og0MipuB6QEtkxD9WFBym8Yb7AUZgALn2iT3d+gaA7Pwq22u2itpSMzOkEMBr21Mh953gkSYIms/tPC3bdy21lLlxbplsue4ipocwG8EzuHsp7o7tnD4az1atcxLFi7G3aeCTHFtNIAmeFGG2syMzWMIVzxrduAAQSdFXMQJJMTQFnBPatotxSCFEngWjXXxmtFsCxCFuLH3DT41m8btXFsjF7tq2oBJCW8xgDm5I91TOj/TOw6rbufsWAAljKmNPK0j1gVZLWbnjLq1rKK8BnUV7UaUu2uktnDys57nmLw/iO5fz7q570j6QX8QJZsiKc2RNBG5pO9jlLDl3Uk2a8OHr0Y4yPndTqZ5/pT2cIQGB84lfAnMPYTHqrU7LwqXbYL5yw0YG5c3jumqjCWtMp3p2T3j7J9Yj1zyq12Q2R44N+fCmfnFehbhn+0wbFsejB8ZP5mmcNs60LlxTaQ+S6yoMBgVgfzIT/ADVOuM4OmSMyjWZy/a9fKoxLB7TuIJLWzHJgGBOp+0gA1+1415n0Eba+DRcpVFA3GAB3j9arVjhHqrZNh7PVlsRBBHYTNlZu8QZjfr41mdh4LCYp1At30YvlVkIKxlzqSGkxFseErME1RForX3uhQ3rej+Jf1BFYjEYFjimsJe0VSTdJhAAhYnUcM3tA5UDziQR3VX9TWoboziQB2AwjerLr36mqgWa7dK628Xy8N6qtayYMb+FMvZbszkOhmdJIHAawJq3eyYMCTwHOouIszlJtEmDMHVZAkaaGf0rrcnlnTVVu1c/4UwJjjp4bvjUhrDSuicc07zyju3n104MIug+jvEc90SBx005c6kNY0Q9UxgwBOqqw1PhwipyavTViW7nE2vJ4cTG/wn3V6bLhSZtSCMp4Ru17+FSreEiB9HIlYPamNAsT4fka9FhTKGwwDEMeR1UTM6b93dU5L20Z7Fzzbfrn97/b309asN9oL3RPM8+6PfU1tkWzvT3nv7+8+2nbOBVZyiJ3+0n8yfbWts3CaQupr0Wqseoo6iryY7aES35e4QPdS7OFEboNSuoqTg9nXLnkr2RvY6KPFj+W+uPVks+nt+Jlnjnbu/Stu9kElSY8wn/TPxp3A7IuYm6RaDnKq9oEgDMxJBJ3eQNN9azC7Kwtlc9+8twjeqnQeI3+2BXl/CT1ps32tLduRbgCCMqiB3hw51EADXLM15+L6Peviz7/AL6RsHZ6ktZYgOrtAnypyuSOY7dGKAa7aU8M9z7qhPzug+qmB0cf6Rbc2rmIdYBJbImg0dmPAeasndpG+2xWzit+4y9pEVFnipYszA+rq9arkg7MP7MDzWdfUlxlH5VKqLgd91fNuGP5lS4fe5qVQVXSK9FvIN7n3DX84rM9TV3tK4LlwwQQvZ05jf75qN1Ferp+MXzOvLnnad2Lty/hjCNmTijar6vNPh766BsfpJZvr5QtsN6uQPYdzCuddRTlizr6qZYzJel1M8PHpPOHrzqKujhKPolY5vR2lBewZPaXyhuncRyPd38PaDV4rbttNFlnG9dBlI4E7vZNbC7gcykaiQRI3iRGnfXP9qdD79syqm4BuZN8d67/AFais3O+m8elPbYYTGi9Zt3B9orI5EMJHtFWF3BG5auNpFsdYCTAzW+2oJ4CVE91YTosWL/R7q2/LF1OtY2grr4q3Dh3V0LbuyuuwwS5c6u0pBYWHLlyTAzHIJ7RBiD+Ucfb1XXGaO7WOGuhVFxcl3tuS4CqgQITPnlSECk6SWg5ascNirCH9klxzEAol11jkHIyAaDiNwrH7H2DDlbF1bmUBjq247tSgE+ut7svCm3bCsxZiSzE8yZgdw3DwrTCk2taxd8MiIbaH0j2xwEeRnMzJk92lIwvQ9OrW1dOa3pnQnPmAM5SxAJUmAZ3jTjWpqv23tLqLcgZrjHLbTznO7wA3k8ADQU3S/aU/wDprZgkTeI+yh3J3FvynmKzgw9WtjAEAliWdiWdj9pjvPhwA4ACnfoldMbpwzxuVUV6x2WmYg7t+7h31X4tbYFqXurKkJ5QOuUSwIkHUDXi1au5gzBjQwYPI8DUS/gLxCZXUEeWcujbtwk5ftcTwq3JmdJnALZYr11wloXQ6DrBpBAgb99LxeHUAFrt0AORppJ3xqNRp64gTMG/GBv5gSyBZWVAJ0jtDNA3nUGKHwN/WGtxJiQ05dYB9w9VTkvbZy1aViSt64cqhmPMAmYEb9OXtpd1EtsA925OjQZM8tw45T7DWjXBXoaWSYOUqDo0aEzOkzTRwOJgQ1qdxJDchr4zPd+jkdtSWdn58xW5dALPIJjUld2nkjLAjmamYfBZRGZm/i4aAfpVg+CxGsNa4xKtvjSYO6YqcMJV5Jempuoo6irr6JR9Eq807Sl+j1L2ftO5YBVgb1g70+2kmZQ8Rxy+yKn/AESj6JUtlaxwuN3ETbGzcNiFW6Je07EZs7nKYDS0yVuCHMkQAIiSK02y9hrbsNYc9ajz2SOyFIAKgGTvliSZlidNwzhwDIxeyQrnRlYTbuDk68fHeKvsBt/rVZAmTEKJ6p+P7yHQOu/iO+N9crHeVa4PDC2uUFm1Yyxk9okx3ATAA0FZz67ayL1w2HbPeuRkzGcjdSv2YkraB9cVH270mxFsFbdksRPaCFdBEnK0kbxoAxggwBrUrZ1sYiwjWSVu2V6plfUFsoZkca7yVYxB0APIFZm5ir74oOlpbVm4A1wOcoBCiSSfJaAABu09lhtbE9TauOdCgOh87cB7SKu9qWMHaZTeUXLkhktwXOcR2ltagGROc7vOqn25h7mNgXVFq2DOVdbjRuzvuA7gD400OX2Lj5pQtnJ4byf1rdYSyxRc4hoGYd9WuC2LbtD9mgXv3k+JOtSvolbxunHqY8vSl6il2rGtW/0SlJha3zc+0tOqo6qlfVqfv/1LnzUfVqfv/wBS781cXqJ6qjqqrTtHBf8AyU/zOp/z3/zfR+Vq/dvqTivo9tsty7kaJhr1wGOfldxoHL+CR/LRW/iAb8xUM9HsPvFpVPNJT/TFL+k4T04/rXPmp7CjD3CRbuFyBJC3bh0+9Q3EddjZfIvYhO5brkexpFODD4pfJxj/APMt23/IKffU76tT9/8AqXfmo+rU/f8A6l35qCKuJxy/aw1zxW4h9xYUi1ZuXLhvXwoYDKioSyov2iCQJZjvMbgBU36tT9/+pd+aj6tT9/8AqXfmoE9VR1VenZyc3/qXPmpJwNvzm/q3PmoPeqo6qknCWvOb+rc+aknD2fPP9a581A51VHVUybVj0n/ef5q8K4f0v/ef5qaNn+qo6qoxOG9MP67/AD0k3ML6df67fPTRuJfVUdVUTrcL6dfxDfPR1uF9Ov4hvnpqm4l9VR1VROtwvp1/EN89HW4X06/iG+emqbiX1VHVVE63C+nX8Q3z0dbhfTr+Ib56apuJfVVGxuzVugBgQQZVlMMp5qw1BpPW4X06/iG+ejrcL6dfxDfPTVNxBs3DYuzigXRhHWIpYOwkrntictySdQNdIIiDYHE37oy21+i2tw0XrSO5fJte8+FJ63C+nX8Q3z0dbhfTr+Ib56apuF4TZyW5yjU+UxJZmPNmOpqR1VROtwvp1/EN89HW4X06/iG+emqbiX1VHVVE63C+nX8Q3z0dbhfTr+Ib56apuJfVV6tuofW4X06/iG+evVvYX06/12+emqbjQdXVT0rxj4fB37tq29y6qHq0RWdjcbsp2VBJAYgnuBq8ooOE9B+hWKXGIhN231WFNzrrtrMtnFYgISLebs3HUESddVYcBXRMZiM6rba3ibghEdupKlgpl2MaS0DyQCJMcq2VFIXy5zcwaEXCMJeBy5Ui2++D2tdN5HI9gcyKt8BiOpclcJdKv1arkTKQg6wSysd4KuTrJzJoZrX0VbWZNKBdrvMfRr0EqAQOa5jMxA4Tz00pH16YzHDXwsKZKwRJaZB0GUKCdefdOioqNKXYu11xE5UYAAEkxGpIWCN8gFvAqTGYVadXT1FBDvW6h3bJ5H2VcUUTTOXcO3mn2Gol3DN5jew1rqKuzTC3cI/mN901Eu4O56N/ut8K6LRV5M3By67gbvorn3G+FRLuz7vorn3G+Fdcoq807bj31fe9Dd+43wo+r73obv3H+Fdhoq8ztuPfV970N37j/Cj6vvehu/cf4V2GinM7bj31fe9Dd+4/wo+r73obv3H+FdhopzO2499X3vQ3fuP8KPq+96G79x/hXYaKcztuPfV970N37j/Cj6vvehu/cf4V2GinM7bj31fe9Dd+4/wo+r73obv3H+FdhopzO2499X3vQ3fuP8KPq+96G79x/hXYaKcztuPfV970N37j/Cj6vvehu/cb4V2GinM7b//Z"/>
          <p:cNvSpPr>
            <a:spLocks noChangeAspect="1" noChangeArrowheads="1"/>
          </p:cNvSpPr>
          <p:nvPr/>
        </p:nvSpPr>
        <p:spPr bwMode="auto">
          <a:xfrm>
            <a:off x="152400" y="-700088"/>
            <a:ext cx="2571750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4" name="AutoShape 8" descr="data:image/jpeg;base64,/9j/4AAQSkZJRgABAQAAAQABAAD/2wCEAAkGBxQTEhUUExMVFRUVGBgXFhgVGRcYGxkYFxcXFxobHRgcISggGRolHBcXITEhJykrLi4uGB8zODMsOCgtLisBCgoKDg0OGA8QGywkHyQsLCwsLCwtLCwsLCwsLCwsLCwsLCwsLCwsLCwsLCwsLCwsLCwsLC0sLCwsLSwsLjQsLP/AABEIALsBDgMBIgACEQEDEQH/xAAcAAABBQEBAQAAAAAAAAAAAAAAAgMEBQYHAQj/xABHEAACAQIDBAUIBwYEBQUAAAABAhEAAwQSIQUxQVEGEyJhcTJSU4GRodHSFBVCkpSxwSNicoKT8AczsuFjg6Kj8SRDVMLi/8QAGQEBAQEBAQEAAAAAAAAAAAAAAAECAwQF/8QAJREBAQACAQQCAgIDAAAAAAAAAAECERIDEyFBBDFRcTLwQpGx/9oADAMBAAIRAxEAPwDuNFFFAUUUUBRRRQFFFFAUUUUBRRRQFFFFAUUUUBRRRQFFFFAUUUUBRRRQFFFFAUUUUBRRRQFFFFAUUUUBRRRQFFFFAUUUUBRRTbX1HEVLdGjlFN276t5LA+BpyrLs0KKKKAooooCiiigKKKKAooooCiiigKKKKAooooCiivCaD2iiigKKKKAooooCiiigKKKKAopjGj9m4BIJUgFd4JEAjvrNnaBu2RcKsAsBgdweSrRz7QPtoNS40qO47z7SPyke6k7JcNaUjd8DH6VJdKzlFlQbsHyxmA1nc6jzgV3jvGtPWbpUhWOZW8h+fHKe+Nx4/mziWZcuVSxLACMoidcxkjskAggSeQpu5YNxGto7JBS6hXLuJzBe0DpmU7oIB0Irl5ldPuLN3A3kDUDXTUmAPEkxSb93Ks5WbUCFEnUgbuQmT3A0i0RcRSQCCFaCJg6MPWDB9VP12l35cjeJLBW6sKXg5QxKqTwlgCQO+DXt5SVIU5WIIBiYMaGOMcqXRVCQDEE6xv3euk2LeVVXMWygDM2pMCJMcTTlFA3h7IRQokgeczMfWzEk0WLAQELMEs2pJ1Zix1PeTpuG4U5RQN2rIXNH2jmOpOsAcd2gGgot2QrMwmXIJlmI0AXQEwugGgjnvpyigbW1DFpbUKIJ7Iy5tQOBObXwHKjIc85uzEZYG+d8792kU5RQNMXziAuTK2YycwaVygLEEEZ5MiIGhkx692GVYbtSZAMCI3nhM6c4NOUUBRTdywrMrFVLJJUkAlSRBg8JBI9dNY9jlCgwXIWeQMlj45Q1S3U2sm7o3cvl5IbJbG9+LR5vIcJ48OdNrbE6IP5hneOZk9n1mlXfKhQITKqjhnI5clWD6+6l2l9m/wAe88yd/cK4/d8uu9TwVaTl7o/Sn3uBRLEADeSYHtoVap9qW85cn/2z2RwAyqxMc9Tr3RznrjNOVu10pkSNQa9qn2HcglPssM6jkZhx3b105k8CKuK0gooooCiiigKKKKArI4zs/TrHIfSUH7ry7f8Act3PbWurLdKh1eJwt4+RcL4W54XRmtk9wZGH89BK6E4nPhh3Mw98/rVlteBaLGOwVcSCdVYEaAgk8hO+sn/hVfJtX7Z327uvrUD81Nba6oIggEciJqCLjLgVSxzQNeypY6Zm0UAkmOEGo+GuC0AbjeTbtqWaBLEnfAAk6bgN9P37YJBMkiYgnWd4jcZ4k6CmBh2PYD5hmZrxIBmZK2wRGg7I3E5Vg6ma437dZ9JWzVyWrdst2gg3ntGAAT7SNe+nhZ7GQM3k5c0y26Jk724zTYdhBZATEZk14AnQwQM3ATuBNFpLbKQugzBiFLIQ2YXO0BBBJgkHeCQZBrtJqac7d09cQmIYiCDpGoB1Go3HdQQcw1GWDIjWZEGZ0ETpGsjURqko2sNvIOoBAAiQIg6gHUkwT6q9zsDqukxKmYETJmOIiBO8d8VHhdgGJWYmApksBu3wATy99LNwTlkSQSBxgQCfePbRbcESO46gg666g6g9xpVAUU2tuIA0A4c69W5uBgMQTE6wIn8x7RQLooooCiiigKKKKAqLi/KtH98+9HA/vvqVTOKs51ImDoQeTAyD7QKzlNxcftEI7Tc+sb2m1p7qk2fd/wDlf0qPmnteSdA48xl1B8O/iIp+37P0/vgeVc8W8idpLdKRZKhiRJbgvH18PXVJj72IDXM1qy37MBit0roM53Mu+DMTxFaK9eCKWbcok1lNtbUy2LzAnMEa4+UhtY0AAHk6KuY6QOO6uzmZ6E4m492WVsjLddXYkyGuIQonQqAQBHAVtaouh2z+qwyA6sB1e8mBbJQCTvOkk8fZV7QFFFFAUUUUBRRRQFZzp5ZW5hHtyQ8q9vKrMQ9thcBhdY7H6ca0dZjbzMruOYkeEf8Amgrf8NsER1uJAcDFdtlYABLgZiVAMMRLHeBurX4/HW7Qm44Wd3EnWNANTvrN9CcZDX7TvOvWqWyjstEgZQBCmBz5kmrzF47DyC5RmWY0zETvg8Kzlljj/K6WHsI63VzKTBkboOnfvqUigCAIHdVBjuldu2Jg/wAxAnwAkms/jOmV99LSrbHnESfUp/X2Vzw6mGX8fP8Afyt37dBpq9YB1GjDc36HmO6ouwb5fD2mY5mKiSY1I0J003ip9dmTXXQO1oeIGv8AY8aVbug7qh41ggLvMToBvJ7vV+VKwcMFdZgzv7tCD6xHqrG8ttaiS9qdRoeeu+I1H2vA16j8DofXu7iQJ4Uum7o48Rr8eP8Aeh4Vtk5SXWQRrrpoSD7RqPGkfSF7/Yf7jvp2pLKaIza68TAiTwnXlx91LrxhIjn6vfXinh8d3DXnVCqKKKAooqk6W7RuWLKtaKhi4HaGYRlYkR6hQXdFc+tdNMQPLRT3qJ90g1Y4TphnMA2p5EMp9hNTY1dyyCZGjbpHLkeYpKWiOXq+HD21SYja91kYBBJBiCQZjhWdLY8zDXB5Udud/k+AHrq44Y5eU53enQXthhDAEHeCJB9VZrpKVay2HthLYzWydIBy3EcrA3BgpWY4mp/Rt7gtkXi2fN9ozpA4+M1TdJcMGviwpLPeR7kQTABVCSRoBLiJ5HlVs1dEu5tqdnKBaSDIygyRBMiZI4EzPrqTTLWytvLaCgqsID5IIEKDHDduqHhL2IzAXLaZTMshiIGmhJJk/rykxVlRRRQFIvTlMb4MeMUum799UGZ2CjmTFN68jFm5tGd1yO4a72592Wm2v7QVSWzCF36Rm4b6tNodMbSnLbIY89W9irr7aosRtK9dM9XcbveEHqB1Hsrnn8q/4Y7/AOf7Jh+dG321jZ0ZiNNY8Zn3bqsbm0blxVzkSAOAmY1131XjD323tbt+ALn3wKqsVabMVe47QY35QfUK4Zzr9WatmP6ampdmcQbtvF27juDZFt0YZhoc5KkJvJYZZgcNeFS720nbyBkHnNq3qXcPXVdctBGRgI1yn+YaHxzBR/MakuwAkkADidK1PjY2zLPzTl+CVtaySWbzm1P+1OUUV6ZNMuh9DXnCoPNLD/qJ/Wrus10DuTYccrh96r/vVnt7Fvat5k566TwJ/Sgb6T3glgs3A6eLBlHvIqbs2yUthSI1YxpxYnh41h9s7Sv3FUAyG4EAQZAHvIqbs/pFiRmFxEY5lUEsBE9wEnePZV143tN+m0pu+kiKhbDxj3bZa4FBzsoyggQpjjrvBqxrP2qsW9bNzqwxz+BiYmM0RPwqfZWBFUWBAbFuF1NppbTcXFzj4Mv9itDUmMi27FMXrwHiDzgevgdDu8Kfqsx15bQDOCZMALE8TxIH/mmW/RNe1hbuht1LqLhACFdfJYSPAifh7KlVZv2UVlunzfsrY/fJ9in41qayP+IDaWR3ufZl+NVGPpLoDvAPjSqKAw7vb/y7jp3Ayv3TIrR4HbGJVQWt27wPmk2398qfdWcrT2khQOQA9lQT7fS2wNLi3LJ/4iEj1Msg1ETa+CGIOIW6ousgQmSJAJI0I36x4ADhSaS9pSCCoIOhBAM0FovSuz6W0f5gKlWek2HO+4o8GBHurJX8Eme2As6ljJLdlVPMmO0UqUcFbO+2h/lX4VNX8ja4bGW7nkOrfwkH3U/Wf6MbNtpmuLbRSeyCqgGNCd3CY9laCtArN9KNlI7LdZc2mXtEkCJI7O7nw4CtJTGMsh0KHiNPEbj7YoMfbthRCgAcgAPypVekRXlQFUu2bcOD5w940+FXVRsbh8+XQmDrE7jod3DdQZnF2yyMBviV/iGq+8CmcNh1YByS+ZRE8iOXeDr/ALCLW7hyxBRYWSgEEZmJUKQW1M5oryzgnytaVCvVnVsuglkcLm5ZHy/ymqIwFe1cYPBXerQrbzZyrZgU8gxvJ13TpvpvZvRy7czKrLNvKrZyQZKg8AZ376C76AP/AJy/wH/UPhV10mUHDvMcxPs/WuXdLhdwwyW8QQ+aLnUM4gQYDMI17qxbBy2cuxcbmLEt97fTSbdVnRP4juMfbHPfUrDDtHvuj3Ws271cq5lh9t4lI/algNQHAbjO8id/fS8Z0gxNyR1hQEyRbldYyzzmO+s3C2aXlG+H+JGGwaixcsYkuokwlsA5+3ILOCQc2hirW10kuXQrIYW4gdeyNzCQCdda4o9kkySSTvJ1J9ddI6MPNnD7tEy8Z7HWL+lW+E3tOw22cUjNcGXtFQ/kyeXrgirTa3TK5Yttda0mRGhlDFmOkwDAUcvGqy3qv/MTjPFarenNtmwpygkG4xYjWArgSTrpOUb+NLnuyEmkpP8AGWxxwt8eBtn8yKdP+JGGxQIW1iENsZjmFvUSJiHOtYvonsazdFw3ULlCkDMVEMSDu37hWmubJVSos2raB1E9nfxgkySO6YNWfeja82b/AIm7PCIrXLiEADtWrh18VBq6w3TjZ77sZZH8bdX/AK4rD4Xo7YcQ+Fs5i7LmBurEAnybZXTT31hNq4NFuuEXKoIgSTwE6kk75p70bfRmFx1q5rbuI4/cZW/I1lOn7dqyO5z7SvwriYwo3xrW16F4W5fBTrQzBuyLtzWIHkgkmPCmjaZRWmPRBlQvcuDsiSLaliY5TGtNbLs4Bn6t2uq/m3gbYPgQIPtoqpwWEmGLKoB3MYJjUxz0q7uXQqlieyBJPdvq5210Xs4hI3Hg0sYB0OoIJEEjfuNVuO2Q4ti2WKNEZ1yOrQNeywnUScv/AFGgaRwQCNQd1e1QYCyC9xEOR0zBnTQMSxElN0ky091X4qCMut4/uIAPF2JYexE9tSgKi4HXrG8643/RFv8A+k+urfY9jNdHJe0fVu99BocHZyIq8hr48ffT1FFUIu3Qo/v+wO+s5tBHZ+1qodN+nZu/s4GaYXOPNEitIyAxImN1Vu2MOXlQY6226A/vgZrZ9XbNBT4ywVid47LeKge8qVbxJqNXm0uk+HYWzmlrqpKrrkff2juGjODx7K1Y7O2Y1zU6Lz4nw+NLEmUv0rbz5VLFXIHmKzmeQCj/AG5xTuG2xaOWybd2y91lAZwM2p0JB4Tp6/Gr7auS3aAggZlXsgHyjGs8NdayOPSzee1cd7oFuDKgIWMqRBeMuUgkgidaitNitlW0AuXrlx1tkPB1kqZHZUSdeAqr2fbw93ElVu3WzW+0rMylWQyAVMGStw/cqVjtoYdQIxS3SSAQ2IVQAd5gaEjlG+oex9tYK01263V27jlZKsLjFVQACVmIMiBVGgfYuHAEoAEUDUkAKojny41kdrdIlhrOCAt2yTnuroWO45PZGf2c6h7e29cxRy627HBOL97/AC/nVYBQQdqWB1RA4EH3/wC9UfUVpcWso3h/vVR1ddMJuPP1s+NQeoo6iprKACTw1ptrijLJ8rdof741ri5d1G6ipGGxFy3GS4yxug6ezdSVxCEFgdAJOh3HWlC8hmDuknQ8NP0pxXu1Ot7cvhYld4M5QCCIg6QOA4VBxWIu3PLuM3GCTGpndu3614cQgnXdv0P98KEvITAOp7jyB/Iipwh3atOinZe4OaA/ddT+prVJvtbvJG493fvFYK1iVJ7LazGk94/Q1Nw+13BAF0zwDa7p3Zh3Gs5dPd3HTHryTVbbDiFJ5G8/PdI7+fKudY3DMLjhhDBjI5Ge6rHEYy4/lO0amAYGpk6eNR1tT/ce+mHSs3azn8jG/SB1FXGycOOrgie0T7hTb4JhvA+8vKefLX1VO2esIPE1cp4a6ee8tLWztvEInVm41y3pozRcGUhhlu7+HGdOVWuz71jFEi7dAukqFVkFt53EnUo+nLXThurPVFxSBmtqf3mPgFy/m6+yub0Ol7J6Poks+W4GAhTbSF5mTJJPeeFe7WSxYa05RbaKzM7Jb4ZGUA5RMSwP8tZLo/j8WlkG3dzrNxeruawFdkGV94Og0MipuB6QEtkxD9WFBym8Yb7AUZgALn2iT3d+gaA7Pwq22u2itpSMzOkEMBr21Mh953gkSYIms/tPC3bdy21lLlxbplsue4ipocwG8EzuHsp7o7tnD4az1atcxLFi7G3aeCTHFtNIAmeFGG2syMzWMIVzxrduAAQSdFXMQJJMTQFnBPatotxSCFEngWjXXxmtFsCxCFuLH3DT41m8btXFsjF7tq2oBJCW8xgDm5I91TOj/TOw6rbufsWAAljKmNPK0j1gVZLWbnjLq1rKK8BnUV7UaUu2uktnDys57nmLw/iO5fz7q570j6QX8QJZsiKc2RNBG5pO9jlLDl3Uk2a8OHr0Y4yPndTqZ5/pT2cIQGB84lfAnMPYTHqrU7LwqXbYL5yw0YG5c3jumqjCWtMp3p2T3j7J9Yj1zyq12Q2R44N+fCmfnFehbhn+0wbFsejB8ZP5mmcNs60LlxTaQ+S6yoMBgVgfzIT/ADVOuM4OmSMyjWZy/a9fKoxLB7TuIJLWzHJgGBOp+0gA1+1415n0Eba+DRcpVFA3GAB3j9arVjhHqrZNh7PVlsRBBHYTNlZu8QZjfr41mdh4LCYp1At30YvlVkIKxlzqSGkxFseErME1RForX3uhQ3rej+Jf1BFYjEYFjimsJe0VSTdJhAAhYnUcM3tA5UDziQR3VX9TWoboziQB2AwjerLr36mqgWa7dK628Xy8N6qtayYMb+FMvZbszkOhmdJIHAawJq3eyYMCTwHOouIszlJtEmDMHVZAkaaGf0rrcnlnTVVu1c/4UwJjjp4bvjUhrDSuicc07zyju3n104MIug+jvEc90SBx005c6kNY0Q9UxgwBOqqw1PhwipyavTViW7nE2vJ4cTG/wn3V6bLhSZtSCMp4Ru17+FSreEiB9HIlYPamNAsT4fka9FhTKGwwDEMeR1UTM6b93dU5L20Z7Fzzbfrn97/b309asN9oL3RPM8+6PfU1tkWzvT3nv7+8+2nbOBVZyiJ3+0n8yfbWts3CaQupr0Wqseoo6iryY7aES35e4QPdS7OFEboNSuoqTg9nXLnkr2RvY6KPFj+W+uPVks+nt+Jlnjnbu/Stu9kElSY8wn/TPxp3A7IuYm6RaDnKq9oEgDMxJBJ3eQNN9azC7Kwtlc9+8twjeqnQeI3+2BXl/CT1ps32tLduRbgCCMqiB3hw51EADXLM15+L6Peviz7/AL6RsHZ6ktZYgOrtAnypyuSOY7dGKAa7aU8M9z7qhPzug+qmB0cf6Rbc2rmIdYBJbImg0dmPAeasndpG+2xWzit+4y9pEVFnipYszA+rq9arkg7MP7MDzWdfUlxlH5VKqLgd91fNuGP5lS4fe5qVQVXSK9FvIN7n3DX84rM9TV3tK4LlwwQQvZ05jf75qN1Ferp+MXzOvLnnad2Lty/hjCNmTijar6vNPh766BsfpJZvr5QtsN6uQPYdzCuddRTlizr6qZYzJel1M8PHpPOHrzqKujhKPolY5vR2lBewZPaXyhuncRyPd38PaDV4rbttNFlnG9dBlI4E7vZNbC7gcykaiQRI3iRGnfXP9qdD79syqm4BuZN8d67/AFais3O+m8elPbYYTGi9Zt3B9orI5EMJHtFWF3BG5auNpFsdYCTAzW+2oJ4CVE91YTosWL/R7q2/LF1OtY2grr4q3Dh3V0LbuyuuwwS5c6u0pBYWHLlyTAzHIJ7RBiD+Ucfb1XXGaO7WOGuhVFxcl3tuS4CqgQITPnlSECk6SWg5ascNirCH9klxzEAol11jkHIyAaDiNwrH7H2DDlbF1bmUBjq247tSgE+ut7svCm3bCsxZiSzE8yZgdw3DwrTCk2taxd8MiIbaH0j2xwEeRnMzJk92lIwvQ9OrW1dOa3pnQnPmAM5SxAJUmAZ3jTjWpqv23tLqLcgZrjHLbTznO7wA3k8ADQU3S/aU/wDprZgkTeI+yh3J3FvynmKzgw9WtjAEAliWdiWdj9pjvPhwA4ACnfoldMbpwzxuVUV6x2WmYg7t+7h31X4tbYFqXurKkJ5QOuUSwIkHUDXi1au5gzBjQwYPI8DUS/gLxCZXUEeWcujbtwk5ftcTwq3JmdJnALZYr11wloXQ6DrBpBAgb99LxeHUAFrt0AORppJ3xqNRp64gTMG/GBv5gSyBZWVAJ0jtDNA3nUGKHwN/WGtxJiQ05dYB9w9VTkvbZy1aViSt64cqhmPMAmYEb9OXtpd1EtsA925OjQZM8tw45T7DWjXBXoaWSYOUqDo0aEzOkzTRwOJgQ1qdxJDchr4zPd+jkdtSWdn58xW5dALPIJjUld2nkjLAjmamYfBZRGZm/i4aAfpVg+CxGsNa4xKtvjSYO6YqcMJV5Jempuoo6irr6JR9Eq807Sl+j1L2ftO5YBVgb1g70+2kmZQ8Rxy+yKn/AESj6JUtlaxwuN3ETbGzcNiFW6Je07EZs7nKYDS0yVuCHMkQAIiSK02y9hrbsNYc9ajz2SOyFIAKgGTvliSZlidNwzhwDIxeyQrnRlYTbuDk68fHeKvsBt/rVZAmTEKJ6p+P7yHQOu/iO+N9crHeVa4PDC2uUFm1Yyxk9okx3ATAA0FZz67ayL1w2HbPeuRkzGcjdSv2YkraB9cVH270mxFsFbdksRPaCFdBEnK0kbxoAxggwBrUrZ1sYiwjWSVu2V6plfUFsoZkca7yVYxB0APIFZm5ir74oOlpbVm4A1wOcoBCiSSfJaAABu09lhtbE9TauOdCgOh87cB7SKu9qWMHaZTeUXLkhktwXOcR2ltagGROc7vOqn25h7mNgXVFq2DOVdbjRuzvuA7gD400OX2Lj5pQtnJ4byf1rdYSyxRc4hoGYd9WuC2LbtD9mgXv3k+JOtSvolbxunHqY8vSl6il2rGtW/0SlJha3zc+0tOqo6qlfVqfv/1LnzUfVqfv/wBS781cXqJ6qjqqrTtHBf8AyU/zOp/z3/zfR+Vq/dvqTivo9tsty7kaJhr1wGOfldxoHL+CR/LRW/iAb8xUM9HsPvFpVPNJT/TFL+k4T04/rXPmp7CjD3CRbuFyBJC3bh0+9Q3EddjZfIvYhO5brkexpFODD4pfJxj/APMt23/IKffU76tT9/8AqXfmo+rU/f8A6l35qCKuJxy/aw1zxW4h9xYUi1ZuXLhvXwoYDKioSyov2iCQJZjvMbgBU36tT9/+pd+aj6tT9/8AqXfmoE9VR1VenZyc3/qXPmpJwNvzm/q3PmoPeqo6qknCWvOb+rc+aknD2fPP9a581A51VHVUybVj0n/ef5q8K4f0v/ef5qaNn+qo6qoxOG9MP67/AD0k3ML6df67fPTRuJfVUdVUTrcL6dfxDfPR1uF9Ov4hvnpqm4l9VR1VROtwvp1/EN89HW4X06/iG+emqbiX1VHVVE63C+nX8Q3z0dbhfTr+Ib56apuJfVVGxuzVugBgQQZVlMMp5qw1BpPW4X06/iG+ejrcL6dfxDfPTVNxBs3DYuzigXRhHWIpYOwkrntictySdQNdIIiDYHE37oy21+i2tw0XrSO5fJte8+FJ63C+nX8Q3z0dbhfTr+Ib56apuF4TZyW5yjU+UxJZmPNmOpqR1VROtwvp1/EN89HW4X06/iG+emqbiX1VHVVE63C+nX8Q3z0dbhfTr+Ib56apuJfVV6tuofW4X06/iG+evVvYX06/12+emqbjQdXVT0rxj4fB37tq29y6qHq0RWdjcbsp2VBJAYgnuBq8ooOE9B+hWKXGIhN231WFNzrrtrMtnFYgISLebs3HUESddVYcBXRMZiM6rba3ibghEdupKlgpl2MaS0DyQCJMcq2VFIXy5zcwaEXCMJeBy5Ui2++D2tdN5HI9gcyKt8BiOpclcJdKv1arkTKQg6wSysd4KuTrJzJoZrX0VbWZNKBdrvMfRr0EqAQOa5jMxA4Tz00pH16YzHDXwsKZKwRJaZB0GUKCdefdOioqNKXYu11xE5UYAAEkxGpIWCN8gFvAqTGYVadXT1FBDvW6h3bJ5H2VcUUTTOXcO3mn2Gol3DN5jew1rqKuzTC3cI/mN901Eu4O56N/ut8K6LRV5M3By67gbvorn3G+FRLuz7vorn3G+Fdcoq807bj31fe9Dd+43wo+r73obv3H+Fdhoq8ztuPfV970N37j/Cj6vvehu/cf4V2GinM7bj31fe9Dd+4/wo+r73obv3H+FdhopzO2499X3vQ3fuP8KPq+96G79x/hXYaKcztuPfV970N37j/Cj6vvehu/cf4V2GinM7bj31fe9Dd+4/wo+r73obv3H+FdhopzO2499X3vQ3fuP8KPq+96G79x/hXYaKcztuPfV970N37j/Cj6vvehu/cb4V2GinM7b//Z"/>
          <p:cNvSpPr>
            <a:spLocks noChangeAspect="1" noChangeArrowheads="1"/>
          </p:cNvSpPr>
          <p:nvPr/>
        </p:nvSpPr>
        <p:spPr bwMode="auto">
          <a:xfrm>
            <a:off x="304800" y="-547688"/>
            <a:ext cx="2571750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7" name="AutoShape 10" descr="data:image/jpeg;base64,/9j/4AAQSkZJRgABAQAAAQABAAD/2wCEAAkGBxQTEhUUExMVFRUVGBgXFhgVGRcYGxkYFxcXFxobHRgcISggGRolHBcXITEhJykrLi4uGB8zODMsOCgtLisBCgoKDg0OGA8QGywkHyQsLCwsLCwtLCwsLCwsLCwsLCwsLCwsLCwsLCwsLCwsLCwsLCwsLC0sLCwsLSwsLjQsLP/AABEIALsBDgMBIgACEQEDEQH/xAAcAAABBQEBAQAAAAAAAAAAAAAAAgMEBQYHAQj/xABHEAACAQIDBAUIBwYEBQUAAAABAhEAAwQSIQUxQVEGEyJhcTJSU4GRodHSFBVCkpSxwSNicoKT8AczsuFjg6Kj8SRDVMLi/8QAGQEBAQEBAQEAAAAAAAAAAAAAAAECAwQF/8QAJREBAQACAQQCAgIDAAAAAAAAAAECERIDEyFBBDFRcTLwQpGx/9oADAMBAAIRAxEAPwDuNFFFAUUUUBRRRQFFFFAUUUUBRRRQFFFFAUUUUBRRRQFFFFAUUUUBRRRQFFFFAUUUUBRRRQFFFFAUUUUBRRRQFFFFAUUUUBRRTbX1HEVLdGjlFN276t5LA+BpyrLs0KKKKAooooCiiigKKKKAooooCiiigKKKKAooooCiivCaD2iiigKKKKAooooCiiigKKKKAopjGj9m4BIJUgFd4JEAjvrNnaBu2RcKsAsBgdweSrRz7QPtoNS40qO47z7SPyke6k7JcNaUjd8DH6VJdKzlFlQbsHyxmA1nc6jzgV3jvGtPWbpUhWOZW8h+fHKe+Nx4/mziWZcuVSxLACMoidcxkjskAggSeQpu5YNxGto7JBS6hXLuJzBe0DpmU7oIB0Irl5ldPuLN3A3kDUDXTUmAPEkxSb93Ks5WbUCFEnUgbuQmT3A0i0RcRSQCCFaCJg6MPWDB9VP12l35cjeJLBW6sKXg5QxKqTwlgCQO+DXt5SVIU5WIIBiYMaGOMcqXRVCQDEE6xv3euk2LeVVXMWygDM2pMCJMcTTlFA3h7IRQokgeczMfWzEk0WLAQELMEs2pJ1Zix1PeTpuG4U5RQN2rIXNH2jmOpOsAcd2gGgot2QrMwmXIJlmI0AXQEwugGgjnvpyigbW1DFpbUKIJ7Iy5tQOBObXwHKjIc85uzEZYG+d8792kU5RQNMXziAuTK2YycwaVygLEEEZ5MiIGhkx692GVYbtSZAMCI3nhM6c4NOUUBRTdywrMrFVLJJUkAlSRBg8JBI9dNY9jlCgwXIWeQMlj45Q1S3U2sm7o3cvl5IbJbG9+LR5vIcJ48OdNrbE6IP5hneOZk9n1mlXfKhQITKqjhnI5clWD6+6l2l9m/wAe88yd/cK4/d8uu9TwVaTl7o/Sn3uBRLEADeSYHtoVap9qW85cn/2z2RwAyqxMc9Tr3RznrjNOVu10pkSNQa9qn2HcglPssM6jkZhx3b105k8CKuK0gooooCiiigKKKKArI4zs/TrHIfSUH7ry7f8Act3PbWurLdKh1eJwt4+RcL4W54XRmtk9wZGH89BK6E4nPhh3Mw98/rVlteBaLGOwVcSCdVYEaAgk8hO+sn/hVfJtX7Z327uvrUD81Nba6oIggEciJqCLjLgVSxzQNeypY6Zm0UAkmOEGo+GuC0AbjeTbtqWaBLEnfAAk6bgN9P37YJBMkiYgnWd4jcZ4k6CmBh2PYD5hmZrxIBmZK2wRGg7I3E5Vg6ma437dZ9JWzVyWrdst2gg3ntGAAT7SNe+nhZ7GQM3k5c0y26Jk724zTYdhBZATEZk14AnQwQM3ATuBNFpLbKQugzBiFLIQ2YXO0BBBJgkHeCQZBrtJqac7d09cQmIYiCDpGoB1Go3HdQQcw1GWDIjWZEGZ0ETpGsjURqko2sNvIOoBAAiQIg6gHUkwT6q9zsDqukxKmYETJmOIiBO8d8VHhdgGJWYmApksBu3wATy99LNwTlkSQSBxgQCfePbRbcESO46gg666g6g9xpVAUU2tuIA0A4c69W5uBgMQTE6wIn8x7RQLooooCiiigKKKKAqLi/KtH98+9HA/vvqVTOKs51ImDoQeTAyD7QKzlNxcftEI7Tc+sb2m1p7qk2fd/wDlf0qPmnteSdA48xl1B8O/iIp+37P0/vgeVc8W8idpLdKRZKhiRJbgvH18PXVJj72IDXM1qy37MBit0roM53Mu+DMTxFaK9eCKWbcok1lNtbUy2LzAnMEa4+UhtY0AAHk6KuY6QOO6uzmZ6E4m492WVsjLddXYkyGuIQonQqAQBHAVtaouh2z+qwyA6sB1e8mBbJQCTvOkk8fZV7QFFFFAUUUUBRRRQFZzp5ZW5hHtyQ8q9vKrMQ9thcBhdY7H6ca0dZjbzMruOYkeEf8Amgrf8NsER1uJAcDFdtlYABLgZiVAMMRLHeBurX4/HW7Qm44Wd3EnWNANTvrN9CcZDX7TvOvWqWyjstEgZQBCmBz5kmrzF47DyC5RmWY0zETvg8Kzlljj/K6WHsI63VzKTBkboOnfvqUigCAIHdVBjuldu2Jg/wAxAnwAkms/jOmV99LSrbHnESfUp/X2Vzw6mGX8fP8Afyt37dBpq9YB1GjDc36HmO6ouwb5fD2mY5mKiSY1I0J003ip9dmTXXQO1oeIGv8AY8aVbug7qh41ggLvMToBvJ7vV+VKwcMFdZgzv7tCD6xHqrG8ttaiS9qdRoeeu+I1H2vA16j8DofXu7iQJ4Uum7o48Rr8eP8Aeh4Vtk5SXWQRrrpoSD7RqPGkfSF7/Yf7jvp2pLKaIza68TAiTwnXlx91LrxhIjn6vfXinh8d3DXnVCqKKKAooqk6W7RuWLKtaKhi4HaGYRlYkR6hQXdFc+tdNMQPLRT3qJ90g1Y4TphnMA2p5EMp9hNTY1dyyCZGjbpHLkeYpKWiOXq+HD21SYja91kYBBJBiCQZjhWdLY8zDXB5Udud/k+AHrq44Y5eU53enQXthhDAEHeCJB9VZrpKVay2HthLYzWydIBy3EcrA3BgpWY4mp/Rt7gtkXi2fN9ozpA4+M1TdJcMGviwpLPeR7kQTABVCSRoBLiJ5HlVs1dEu5tqdnKBaSDIygyRBMiZI4EzPrqTTLWytvLaCgqsID5IIEKDHDduqHhL2IzAXLaZTMshiIGmhJJk/rykxVlRRRQFIvTlMb4MeMUum799UGZ2CjmTFN68jFm5tGd1yO4a72592Wm2v7QVSWzCF36Rm4b6tNodMbSnLbIY89W9irr7aosRtK9dM9XcbveEHqB1Hsrnn8q/4Y7/AOf7Jh+dG321jZ0ZiNNY8Zn3bqsbm0blxVzkSAOAmY1131XjD323tbt+ALn3wKqsVabMVe47QY35QfUK4Zzr9WatmP6ampdmcQbtvF27juDZFt0YZhoc5KkJvJYZZgcNeFS720nbyBkHnNq3qXcPXVdctBGRgI1yn+YaHxzBR/MakuwAkkADidK1PjY2zLPzTl+CVtaySWbzm1P+1OUUV6ZNMuh9DXnCoPNLD/qJ/Wrus10DuTYccrh96r/vVnt7Fvat5k566TwJ/Sgb6T3glgs3A6eLBlHvIqbs2yUthSI1YxpxYnh41h9s7Sv3FUAyG4EAQZAHvIqbs/pFiRmFxEY5lUEsBE9wEnePZV143tN+m0pu+kiKhbDxj3bZa4FBzsoyggQpjjrvBqxrP2qsW9bNzqwxz+BiYmM0RPwqfZWBFUWBAbFuF1NppbTcXFzj4Mv9itDUmMi27FMXrwHiDzgevgdDu8Kfqsx15bQDOCZMALE8TxIH/mmW/RNe1hbuht1LqLhACFdfJYSPAifh7KlVZv2UVlunzfsrY/fJ9in41qayP+IDaWR3ufZl+NVGPpLoDvAPjSqKAw7vb/y7jp3Ayv3TIrR4HbGJVQWt27wPmk2398qfdWcrT2khQOQA9lQT7fS2wNLi3LJ/4iEj1Msg1ETa+CGIOIW6ousgQmSJAJI0I36x4ADhSaS9pSCCoIOhBAM0FovSuz6W0f5gKlWek2HO+4o8GBHurJX8Eme2As6ljJLdlVPMmO0UqUcFbO+2h/lX4VNX8ja4bGW7nkOrfwkH3U/Wf6MbNtpmuLbRSeyCqgGNCd3CY9laCtArN9KNlI7LdZc2mXtEkCJI7O7nw4CtJTGMsh0KHiNPEbj7YoMfbthRCgAcgAPypVekRXlQFUu2bcOD5w940+FXVRsbh8+XQmDrE7jod3DdQZnF2yyMBviV/iGq+8CmcNh1YByS+ZRE8iOXeDr/ALCLW7hyxBRYWSgEEZmJUKQW1M5oryzgnytaVCvVnVsuglkcLm5ZHy/ymqIwFe1cYPBXerQrbzZyrZgU8gxvJ13TpvpvZvRy7czKrLNvKrZyQZKg8AZ376C76AP/AJy/wH/UPhV10mUHDvMcxPs/WuXdLhdwwyW8QQ+aLnUM4gQYDMI17qxbBy2cuxcbmLEt97fTSbdVnRP4juMfbHPfUrDDtHvuj3Ws271cq5lh9t4lI/algNQHAbjO8id/fS8Z0gxNyR1hQEyRbldYyzzmO+s3C2aXlG+H+JGGwaixcsYkuokwlsA5+3ILOCQc2hirW10kuXQrIYW4gdeyNzCQCdda4o9kkySSTvJ1J9ddI6MPNnD7tEy8Z7HWL+lW+E3tOw22cUjNcGXtFQ/kyeXrgirTa3TK5Yttda0mRGhlDFmOkwDAUcvGqy3qv/MTjPFarenNtmwpygkG4xYjWArgSTrpOUb+NLnuyEmkpP8AGWxxwt8eBtn8yKdP+JGGxQIW1iENsZjmFvUSJiHOtYvonsazdFw3ULlCkDMVEMSDu37hWmubJVSos2raB1E9nfxgkySO6YNWfeja82b/AIm7PCIrXLiEADtWrh18VBq6w3TjZ77sZZH8bdX/AK4rD4Xo7YcQ+Fs5i7LmBurEAnybZXTT31hNq4NFuuEXKoIgSTwE6kk75p70bfRmFx1q5rbuI4/cZW/I1lOn7dqyO5z7SvwriYwo3xrW16F4W5fBTrQzBuyLtzWIHkgkmPCmjaZRWmPRBlQvcuDsiSLaliY5TGtNbLs4Bn6t2uq/m3gbYPgQIPtoqpwWEmGLKoB3MYJjUxz0q7uXQqlieyBJPdvq5210Xs4hI3Hg0sYB0OoIJEEjfuNVuO2Q4ti2WKNEZ1yOrQNeywnUScv/AFGgaRwQCNQd1e1QYCyC9xEOR0zBnTQMSxElN0ky091X4qCMut4/uIAPF2JYexE9tSgKi4HXrG8643/RFv8A+k+urfY9jNdHJe0fVu99BocHZyIq8hr48ffT1FFUIu3Qo/v+wO+s5tBHZ+1qodN+nZu/s4GaYXOPNEitIyAxImN1Vu2MOXlQY6226A/vgZrZ9XbNBT4ywVid47LeKge8qVbxJqNXm0uk+HYWzmlrqpKrrkff2juGjODx7K1Y7O2Y1zU6Lz4nw+NLEmUv0rbz5VLFXIHmKzmeQCj/AG5xTuG2xaOWybd2y91lAZwM2p0JB4Tp6/Gr7auS3aAggZlXsgHyjGs8NdayOPSzee1cd7oFuDKgIWMqRBeMuUgkgidaitNitlW0AuXrlx1tkPB1kqZHZUSdeAqr2fbw93ElVu3WzW+0rMylWQyAVMGStw/cqVjtoYdQIxS3SSAQ2IVQAd5gaEjlG+oex9tYK01263V27jlZKsLjFVQACVmIMiBVGgfYuHAEoAEUDUkAKojny41kdrdIlhrOCAt2yTnuroWO45PZGf2c6h7e29cxRy627HBOL97/AC/nVYBQQdqWB1RA4EH3/wC9UfUVpcWso3h/vVR1ddMJuPP1s+NQeoo6iprKACTw1ptrijLJ8rdof741ri5d1G6ipGGxFy3GS4yxug6ezdSVxCEFgdAJOh3HWlC8hmDuknQ8NP0pxXu1Ot7cvhYld4M5QCCIg6QOA4VBxWIu3PLuM3GCTGpndu3614cQgnXdv0P98KEvITAOp7jyB/Iipwh3atOinZe4OaA/ddT+prVJvtbvJG493fvFYK1iVJ7LazGk94/Q1Nw+13BAF0zwDa7p3Zh3Gs5dPd3HTHryTVbbDiFJ5G8/PdI7+fKudY3DMLjhhDBjI5Ge6rHEYy4/lO0amAYGpk6eNR1tT/ce+mHSs3azn8jG/SB1FXGycOOrgie0T7hTb4JhvA+8vKefLX1VO2esIPE1cp4a6ee8tLWztvEInVm41y3pozRcGUhhlu7+HGdOVWuz71jFEi7dAukqFVkFt53EnUo+nLXThurPVFxSBmtqf3mPgFy/m6+yub0Ol7J6Poks+W4GAhTbSF5mTJJPeeFe7WSxYa05RbaKzM7Jb4ZGUA5RMSwP8tZLo/j8WlkG3dzrNxeruawFdkGV94Og0MipuB6QEtkxD9WFBym8Yb7AUZgALn2iT3d+gaA7Pwq22u2itpSMzOkEMBr21Mh953gkSYIms/tPC3bdy21lLlxbplsue4ipocwG8EzuHsp7o7tnD4az1atcxLFi7G3aeCTHFtNIAmeFGG2syMzWMIVzxrduAAQSdFXMQJJMTQFnBPatotxSCFEngWjXXxmtFsCxCFuLH3DT41m8btXFsjF7tq2oBJCW8xgDm5I91TOj/TOw6rbufsWAAljKmNPK0j1gVZLWbnjLq1rKK8BnUV7UaUu2uktnDys57nmLw/iO5fz7q570j6QX8QJZsiKc2RNBG5pO9jlLDl3Uk2a8OHr0Y4yPndTqZ5/pT2cIQGB84lfAnMPYTHqrU7LwqXbYL5yw0YG5c3jumqjCWtMp3p2T3j7J9Yj1zyq12Q2R44N+fCmfnFehbhn+0wbFsejB8ZP5mmcNs60LlxTaQ+S6yoMBgVgfzIT/ADVOuM4OmSMyjWZy/a9fKoxLB7TuIJLWzHJgGBOp+0gA1+1415n0Eba+DRcpVFA3GAB3j9arVjhHqrZNh7PVlsRBBHYTNlZu8QZjfr41mdh4LCYp1At30YvlVkIKxlzqSGkxFseErME1RForX3uhQ3rej+Jf1BFYjEYFjimsJe0VSTdJhAAhYnUcM3tA5UDziQR3VX9TWoboziQB2AwjerLr36mqgWa7dK628Xy8N6qtayYMb+FMvZbszkOhmdJIHAawJq3eyYMCTwHOouIszlJtEmDMHVZAkaaGf0rrcnlnTVVu1c/4UwJjjp4bvjUhrDSuicc07zyju3n104MIug+jvEc90SBx005c6kNY0Q9UxgwBOqqw1PhwipyavTViW7nE2vJ4cTG/wn3V6bLhSZtSCMp4Ru17+FSreEiB9HIlYPamNAsT4fka9FhTKGwwDEMeR1UTM6b93dU5L20Z7Fzzbfrn97/b309asN9oL3RPM8+6PfU1tkWzvT3nv7+8+2nbOBVZyiJ3+0n8yfbWts3CaQupr0Wqseoo6iryY7aES35e4QPdS7OFEboNSuoqTg9nXLnkr2RvY6KPFj+W+uPVks+nt+Jlnjnbu/Stu9kElSY8wn/TPxp3A7IuYm6RaDnKq9oEgDMxJBJ3eQNN9azC7Kwtlc9+8twjeqnQeI3+2BXl/CT1ps32tLduRbgCCMqiB3hw51EADXLM15+L6Peviz7/AL6RsHZ6ktZYgOrtAnypyuSOY7dGKAa7aU8M9z7qhPzug+qmB0cf6Rbc2rmIdYBJbImg0dmPAeasndpG+2xWzit+4y9pEVFnipYszA+rq9arkg7MP7MDzWdfUlxlH5VKqLgd91fNuGP5lS4fe5qVQVXSK9FvIN7n3DX84rM9TV3tK4LlwwQQvZ05jf75qN1Ferp+MXzOvLnnad2Lty/hjCNmTijar6vNPh766BsfpJZvr5QtsN6uQPYdzCuddRTlizr6qZYzJel1M8PHpPOHrzqKujhKPolY5vR2lBewZPaXyhuncRyPd38PaDV4rbttNFlnG9dBlI4E7vZNbC7gcykaiQRI3iRGnfXP9qdD79syqm4BuZN8d67/AFais3O+m8elPbYYTGi9Zt3B9orI5EMJHtFWF3BG5auNpFsdYCTAzW+2oJ4CVE91YTosWL/R7q2/LF1OtY2grr4q3Dh3V0LbuyuuwwS5c6u0pBYWHLlyTAzHIJ7RBiD+Ucfb1XXGaO7WOGuhVFxcl3tuS4CqgQITPnlSECk6SWg5ascNirCH9klxzEAol11jkHIyAaDiNwrH7H2DDlbF1bmUBjq247tSgE+ut7svCm3bCsxZiSzE8yZgdw3DwrTCk2taxd8MiIbaH0j2xwEeRnMzJk92lIwvQ9OrW1dOa3pnQnPmAM5SxAJUmAZ3jTjWpqv23tLqLcgZrjHLbTznO7wA3k8ADQU3S/aU/wDprZgkTeI+yh3J3FvynmKzgw9WtjAEAliWdiWdj9pjvPhwA4ACnfoldMbpwzxuVUV6x2WmYg7t+7h31X4tbYFqXurKkJ5QOuUSwIkHUDXi1au5gzBjQwYPI8DUS/gLxCZXUEeWcujbtwk5ftcTwq3JmdJnALZYr11wloXQ6DrBpBAgb99LxeHUAFrt0AORppJ3xqNRp64gTMG/GBv5gSyBZWVAJ0jtDNA3nUGKHwN/WGtxJiQ05dYB9w9VTkvbZy1aViSt64cqhmPMAmYEb9OXtpd1EtsA925OjQZM8tw45T7DWjXBXoaWSYOUqDo0aEzOkzTRwOJgQ1qdxJDchr4zPd+jkdtSWdn58xW5dALPIJjUld2nkjLAjmamYfBZRGZm/i4aAfpVg+CxGsNa4xKtvjSYO6YqcMJV5Jempuoo6irr6JR9Eq807Sl+j1L2ftO5YBVgb1g70+2kmZQ8Rxy+yKn/AESj6JUtlaxwuN3ETbGzcNiFW6Je07EZs7nKYDS0yVuCHMkQAIiSK02y9hrbsNYc9ajz2SOyFIAKgGTvliSZlidNwzhwDIxeyQrnRlYTbuDk68fHeKvsBt/rVZAmTEKJ6p+P7yHQOu/iO+N9crHeVa4PDC2uUFm1Yyxk9okx3ATAA0FZz67ayL1w2HbPeuRkzGcjdSv2YkraB9cVH270mxFsFbdksRPaCFdBEnK0kbxoAxggwBrUrZ1sYiwjWSVu2V6plfUFsoZkca7yVYxB0APIFZm5ir74oOlpbVm4A1wOcoBCiSSfJaAABu09lhtbE9TauOdCgOh87cB7SKu9qWMHaZTeUXLkhktwXOcR2ltagGROc7vOqn25h7mNgXVFq2DOVdbjRuzvuA7gD400OX2Lj5pQtnJ4byf1rdYSyxRc4hoGYd9WuC2LbtD9mgXv3k+JOtSvolbxunHqY8vSl6il2rGtW/0SlJha3zc+0tOqo6qlfVqfv/1LnzUfVqfv/wBS781cXqJ6qjqqrTtHBf8AyU/zOp/z3/zfR+Vq/dvqTivo9tsty7kaJhr1wGOfldxoHL+CR/LRW/iAb8xUM9HsPvFpVPNJT/TFL+k4T04/rXPmp7CjD3CRbuFyBJC3bh0+9Q3EddjZfIvYhO5brkexpFODD4pfJxj/APMt23/IKffU76tT9/8AqXfmo+rU/f8A6l35qCKuJxy/aw1zxW4h9xYUi1ZuXLhvXwoYDKioSyov2iCQJZjvMbgBU36tT9/+pd+aj6tT9/8AqXfmoE9VR1VenZyc3/qXPmpJwNvzm/q3PmoPeqo6qknCWvOb+rc+aknD2fPP9a581A51VHVUybVj0n/ef5q8K4f0v/ef5qaNn+qo6qoxOG9MP67/AD0k3ML6df67fPTRuJfVUdVUTrcL6dfxDfPR1uF9Ov4hvnpqm4l9VR1VROtwvp1/EN89HW4X06/iG+emqbiX1VHVVE63C+nX8Q3z0dbhfTr+Ib56apuJfVVGxuzVugBgQQZVlMMp5qw1BpPW4X06/iG+ejrcL6dfxDfPTVNxBs3DYuzigXRhHWIpYOwkrntictySdQNdIIiDYHE37oy21+i2tw0XrSO5fJte8+FJ63C+nX8Q3z0dbhfTr+Ib56apuF4TZyW5yjU+UxJZmPNmOpqR1VROtwvp1/EN89HW4X06/iG+emqbiX1VHVVE63C+nX8Q3z0dbhfTr+Ib56apuJfVV6tuofW4X06/iG+evVvYX06/12+emqbjQdXVT0rxj4fB37tq29y6qHq0RWdjcbsp2VBJAYgnuBq8ooOE9B+hWKXGIhN231WFNzrrtrMtnFYgISLebs3HUESddVYcBXRMZiM6rba3ibghEdupKlgpl2MaS0DyQCJMcq2VFIXy5zcwaEXCMJeBy5Ui2++D2tdN5HI9gcyKt8BiOpclcJdKv1arkTKQg6wSysd4KuTrJzJoZrX0VbWZNKBdrvMfRr0EqAQOa5jMxA4Tz00pH16YzHDXwsKZKwRJaZB0GUKCdefdOioqNKXYu11xE5UYAAEkxGpIWCN8gFvAqTGYVadXT1FBDvW6h3bJ5H2VcUUTTOXcO3mn2Gol3DN5jew1rqKuzTC3cI/mN901Eu4O56N/ut8K6LRV5M3By67gbvorn3G+FRLuz7vorn3G+Fdcoq807bj31fe9Dd+43wo+r73obv3H+Fdhoq8ztuPfV970N37j/Cj6vvehu/cf4V2GinM7bj31fe9Dd+4/wo+r73obv3H+FdhopzO2499X3vQ3fuP8KPq+96G79x/hXYaKcztuPfV970N37j/Cj6vvehu/cf4V2GinM7bj31fe9Dd+4/wo+r73obv3H+FdhopzO2499X3vQ3fuP8KPq+96G79x/hXYaKcztuPfV970N37j/Cj6vvehu/cb4V2GinM7b//Z"/>
          <p:cNvSpPr>
            <a:spLocks noChangeAspect="1" noChangeArrowheads="1"/>
          </p:cNvSpPr>
          <p:nvPr/>
        </p:nvSpPr>
        <p:spPr bwMode="auto">
          <a:xfrm>
            <a:off x="457200" y="-395288"/>
            <a:ext cx="2571750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8</a:t>
            </a:fld>
            <a:endParaRPr lang="es-MX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9" t="18946" r="11765" b="7904"/>
          <a:stretch/>
        </p:blipFill>
        <p:spPr bwMode="auto">
          <a:xfrm>
            <a:off x="611560" y="692696"/>
            <a:ext cx="8352927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668345" y="6421105"/>
            <a:ext cx="1296142" cy="2084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1242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11560" y="1"/>
            <a:ext cx="7772400" cy="980728"/>
          </a:xfrm>
        </p:spPr>
        <p:txBody>
          <a:bodyPr>
            <a:normAutofit/>
          </a:bodyPr>
          <a:lstStyle/>
          <a:p>
            <a:r>
              <a:rPr lang="es-MX" sz="4000" dirty="0" smtClean="0">
                <a:solidFill>
                  <a:srgbClr val="FF0000"/>
                </a:solidFill>
              </a:rPr>
              <a:t>Riesgos</a:t>
            </a:r>
            <a:endParaRPr lang="es-MX" sz="4000" dirty="0">
              <a:solidFill>
                <a:srgbClr val="FF0000"/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67544" y="908720"/>
            <a:ext cx="8064896" cy="5184576"/>
          </a:xfrm>
        </p:spPr>
        <p:txBody>
          <a:bodyPr>
            <a:noAutofit/>
          </a:bodyPr>
          <a:lstStyle/>
          <a:p>
            <a:pPr marL="571500" indent="-571500" algn="just">
              <a:spcBef>
                <a:spcPts val="0"/>
              </a:spcBef>
              <a:spcAft>
                <a:spcPts val="1800"/>
              </a:spcAft>
              <a:buFont typeface="+mj-lt"/>
              <a:buAutoNum type="romanUcPeriod"/>
            </a:pPr>
            <a:r>
              <a:rPr lang="es-MX" sz="2200" dirty="0" smtClean="0">
                <a:solidFill>
                  <a:schemeClr val="tx2">
                    <a:lumMod val="75000"/>
                  </a:schemeClr>
                </a:solidFill>
              </a:rPr>
              <a:t>Los usuarios finales y los operadores utilizan estas frecuencias para conectarse a las redes privadas y públicas,  para lo cual han realizado cuantiosas inversiones, de no renovarse </a:t>
            </a:r>
            <a:r>
              <a:rPr lang="es-MX" sz="2200" b="1" dirty="0" smtClean="0">
                <a:solidFill>
                  <a:schemeClr val="tx2">
                    <a:lumMod val="75000"/>
                  </a:schemeClr>
                </a:solidFill>
              </a:rPr>
              <a:t>automáticamente quedan rescindidos los contratos y suspendidos los servicios.</a:t>
            </a:r>
          </a:p>
          <a:p>
            <a:pPr marL="571500" indent="-571500" algn="just">
              <a:spcBef>
                <a:spcPts val="0"/>
              </a:spcBef>
              <a:spcAft>
                <a:spcPts val="1800"/>
              </a:spcAft>
              <a:buFont typeface="+mj-lt"/>
              <a:buAutoNum type="romanUcPeriod"/>
            </a:pPr>
            <a:r>
              <a:rPr lang="es-MX" sz="2200" dirty="0" smtClean="0">
                <a:solidFill>
                  <a:schemeClr val="tx2">
                    <a:lumMod val="75000"/>
                  </a:schemeClr>
                </a:solidFill>
              </a:rPr>
              <a:t>Las </a:t>
            </a:r>
            <a:r>
              <a:rPr lang="es-MX" sz="2200" dirty="0">
                <a:solidFill>
                  <a:schemeClr val="tx2">
                    <a:lumMod val="75000"/>
                  </a:schemeClr>
                </a:solidFill>
              </a:rPr>
              <a:t>equipos actualmente </a:t>
            </a:r>
            <a:r>
              <a:rPr lang="es-MX" sz="2200" dirty="0" smtClean="0">
                <a:solidFill>
                  <a:schemeClr val="tx2">
                    <a:lumMod val="75000"/>
                  </a:schemeClr>
                </a:solidFill>
              </a:rPr>
              <a:t>instalados, </a:t>
            </a:r>
            <a:r>
              <a:rPr lang="es-MX" sz="2200" b="1" dirty="0" smtClean="0">
                <a:solidFill>
                  <a:schemeClr val="tx2">
                    <a:lumMod val="75000"/>
                  </a:schemeClr>
                </a:solidFill>
              </a:rPr>
              <a:t>no pueden ser reutilizadas en otras bandas o frecuencias, </a:t>
            </a:r>
            <a:r>
              <a:rPr lang="es-MX" sz="2200" dirty="0" smtClean="0">
                <a:solidFill>
                  <a:schemeClr val="tx2">
                    <a:lumMod val="75000"/>
                  </a:schemeClr>
                </a:solidFill>
              </a:rPr>
              <a:t>por lo que su aprovechamiento quedaría sujeto a inciertas condiciones al vencerse las concesiones.</a:t>
            </a:r>
            <a:endParaRPr lang="es-MX" sz="2200" dirty="0">
              <a:solidFill>
                <a:schemeClr val="tx2">
                  <a:lumMod val="75000"/>
                </a:schemeClr>
              </a:solidFill>
            </a:endParaRPr>
          </a:p>
          <a:p>
            <a:pPr marL="571500" indent="-571500" algn="just">
              <a:spcBef>
                <a:spcPts val="0"/>
              </a:spcBef>
              <a:spcAft>
                <a:spcPts val="1800"/>
              </a:spcAft>
              <a:buFont typeface="+mj-lt"/>
              <a:buAutoNum type="romanUcPeriod"/>
            </a:pPr>
            <a:r>
              <a:rPr lang="es-MX" sz="2200" dirty="0" smtClean="0">
                <a:solidFill>
                  <a:schemeClr val="tx2">
                    <a:lumMod val="75000"/>
                  </a:schemeClr>
                </a:solidFill>
              </a:rPr>
              <a:t>Sin certeza de prórroga </a:t>
            </a:r>
            <a:r>
              <a:rPr lang="es-MX" sz="2200" b="1" dirty="0" smtClean="0">
                <a:solidFill>
                  <a:schemeClr val="tx2">
                    <a:lumMod val="75000"/>
                  </a:schemeClr>
                </a:solidFill>
              </a:rPr>
              <a:t>se desalienta las inversiones </a:t>
            </a:r>
            <a:r>
              <a:rPr lang="es-MX" sz="2200" dirty="0" smtClean="0">
                <a:solidFill>
                  <a:schemeClr val="tx2">
                    <a:lumMod val="75000"/>
                  </a:schemeClr>
                </a:solidFill>
              </a:rPr>
              <a:t>en equipos para estas frecuencias </a:t>
            </a:r>
            <a:r>
              <a:rPr lang="es-MX" sz="2200" b="1" dirty="0" smtClean="0">
                <a:solidFill>
                  <a:schemeClr val="tx2">
                    <a:lumMod val="75000"/>
                  </a:schemeClr>
                </a:solidFill>
              </a:rPr>
              <a:t>afectando el desarrollo de las telecomunicaciones.</a:t>
            </a:r>
          </a:p>
          <a:p>
            <a:pPr marL="571500" indent="-571500" algn="just">
              <a:spcBef>
                <a:spcPts val="0"/>
              </a:spcBef>
              <a:spcAft>
                <a:spcPts val="3600"/>
              </a:spcAft>
              <a:buFont typeface="+mj-lt"/>
              <a:buAutoNum type="romanUcPeriod"/>
            </a:pPr>
            <a:r>
              <a:rPr lang="es-MX" sz="2200" b="1" dirty="0" smtClean="0">
                <a:solidFill>
                  <a:schemeClr val="tx2">
                    <a:lumMod val="75000"/>
                  </a:schemeClr>
                </a:solidFill>
              </a:rPr>
              <a:t>Se pierde la mejor herramienta para competir entregando rápidamente los servicios.</a:t>
            </a:r>
          </a:p>
          <a:p>
            <a:pPr algn="just"/>
            <a:endParaRPr lang="es-MX" sz="2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462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11560" y="1"/>
            <a:ext cx="7772400" cy="980728"/>
          </a:xfrm>
        </p:spPr>
        <p:txBody>
          <a:bodyPr>
            <a:normAutofit/>
          </a:bodyPr>
          <a:lstStyle/>
          <a:p>
            <a:r>
              <a:rPr lang="es-MX" sz="4000" b="1" dirty="0" smtClean="0">
                <a:solidFill>
                  <a:schemeClr val="tx2">
                    <a:lumMod val="75000"/>
                  </a:schemeClr>
                </a:solidFill>
              </a:rPr>
              <a:t>Solución</a:t>
            </a:r>
            <a:endParaRPr lang="es-MX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683568" y="1124744"/>
            <a:ext cx="7920880" cy="468052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3600"/>
              </a:spcAft>
            </a:pPr>
            <a:r>
              <a:rPr lang="es-MX" sz="2400" dirty="0" smtClean="0">
                <a:solidFill>
                  <a:schemeClr val="tx2">
                    <a:lumMod val="75000"/>
                  </a:schemeClr>
                </a:solidFill>
              </a:rPr>
              <a:t>En virtud de que </a:t>
            </a:r>
            <a:r>
              <a:rPr lang="es-MX" sz="2400" b="1" dirty="0" smtClean="0">
                <a:solidFill>
                  <a:schemeClr val="tx2">
                    <a:lumMod val="75000"/>
                  </a:schemeClr>
                </a:solidFill>
              </a:rPr>
              <a:t>conforme a la experiencia internacional </a:t>
            </a:r>
            <a:r>
              <a:rPr lang="es-MX" sz="2400" dirty="0" smtClean="0">
                <a:solidFill>
                  <a:schemeClr val="tx2">
                    <a:lumMod val="75000"/>
                  </a:schemeClr>
                </a:solidFill>
              </a:rPr>
              <a:t>los bloques referidos </a:t>
            </a:r>
            <a:r>
              <a:rPr lang="es-MX" sz="2400" b="1" dirty="0" smtClean="0">
                <a:solidFill>
                  <a:schemeClr val="tx2">
                    <a:lumMod val="75000"/>
                  </a:schemeClr>
                </a:solidFill>
              </a:rPr>
              <a:t>seguirán teniendo el mismo uso</a:t>
            </a:r>
            <a:r>
              <a:rPr lang="es-MX" sz="2400" dirty="0" smtClean="0">
                <a:solidFill>
                  <a:schemeClr val="tx2">
                    <a:lumMod val="75000"/>
                  </a:schemeClr>
                </a:solidFill>
              </a:rPr>
              <a:t>, para enlaces punto a multipunto en 10.5 GHz y enlaces punto a punto en 15 y 23 GHz.</a:t>
            </a:r>
          </a:p>
          <a:p>
            <a:pPr marL="712788" indent="-712788" algn="just">
              <a:spcBef>
                <a:spcPts val="0"/>
              </a:spcBef>
              <a:spcAft>
                <a:spcPts val="2200"/>
              </a:spcAft>
            </a:pPr>
            <a:r>
              <a:rPr lang="es-MX" sz="2400" dirty="0" smtClean="0">
                <a:solidFill>
                  <a:schemeClr val="tx2">
                    <a:lumMod val="75000"/>
                  </a:schemeClr>
                </a:solidFill>
              </a:rPr>
              <a:t>I. 	En el corto plazo y antes de que inicie la última quinta parte, se solicita </a:t>
            </a:r>
            <a:r>
              <a:rPr lang="es-MX" sz="2400" b="1" dirty="0" smtClean="0">
                <a:solidFill>
                  <a:schemeClr val="tx2">
                    <a:lumMod val="75000"/>
                  </a:schemeClr>
                </a:solidFill>
              </a:rPr>
              <a:t>eliminar la restricción de las concesiones.</a:t>
            </a:r>
          </a:p>
          <a:p>
            <a:pPr marL="712788" indent="-712788" algn="just">
              <a:spcBef>
                <a:spcPts val="0"/>
              </a:spcBef>
              <a:spcAft>
                <a:spcPts val="2200"/>
              </a:spcAft>
              <a:buAutoNum type="romanUcPeriod" startAt="2"/>
            </a:pPr>
            <a:r>
              <a:rPr lang="es-MX" sz="2400" dirty="0" smtClean="0">
                <a:solidFill>
                  <a:schemeClr val="tx2">
                    <a:lumMod val="75000"/>
                  </a:schemeClr>
                </a:solidFill>
              </a:rPr>
              <a:t>Atender </a:t>
            </a:r>
            <a:r>
              <a:rPr lang="es-MX" sz="2400" b="1" dirty="0">
                <a:solidFill>
                  <a:schemeClr val="tx2">
                    <a:lumMod val="75000"/>
                  </a:schemeClr>
                </a:solidFill>
              </a:rPr>
              <a:t>favorablemente las solicitudes de </a:t>
            </a:r>
            <a:r>
              <a:rPr lang="es-MX" sz="2400" b="1" dirty="0" smtClean="0">
                <a:solidFill>
                  <a:schemeClr val="tx2">
                    <a:lumMod val="75000"/>
                  </a:schemeClr>
                </a:solidFill>
              </a:rPr>
              <a:t>prórroga</a:t>
            </a:r>
            <a:r>
              <a:rPr lang="es-MX" sz="2400" dirty="0" smtClean="0">
                <a:solidFill>
                  <a:schemeClr val="tx2">
                    <a:lumMod val="75000"/>
                  </a:schemeClr>
                </a:solidFill>
              </a:rPr>
              <a:t>, en la medida que se hayan cumplido las obligaciones.</a:t>
            </a:r>
            <a:endParaRPr lang="es-MX" sz="2400" dirty="0">
              <a:solidFill>
                <a:schemeClr val="tx2">
                  <a:lumMod val="75000"/>
                </a:schemeClr>
              </a:solidFill>
            </a:endParaRPr>
          </a:p>
          <a:p>
            <a:pPr marL="712788" indent="-712788" algn="just">
              <a:spcBef>
                <a:spcPts val="0"/>
              </a:spcBef>
              <a:spcAft>
                <a:spcPts val="1800"/>
              </a:spcAft>
            </a:pPr>
            <a:r>
              <a:rPr lang="es-MX" sz="2400" dirty="0" smtClean="0">
                <a:solidFill>
                  <a:schemeClr val="tx2">
                    <a:lumMod val="75000"/>
                  </a:schemeClr>
                </a:solidFill>
              </a:rPr>
              <a:t>III.	Establecer las nuevas </a:t>
            </a:r>
            <a:r>
              <a:rPr lang="es-MX" sz="2400" b="1" dirty="0" smtClean="0">
                <a:solidFill>
                  <a:schemeClr val="tx2">
                    <a:lumMod val="75000"/>
                  </a:schemeClr>
                </a:solidFill>
              </a:rPr>
              <a:t>condiciones ciertas y transparentes</a:t>
            </a:r>
            <a:r>
              <a:rPr lang="es-MX" sz="2400" dirty="0" smtClean="0">
                <a:solidFill>
                  <a:schemeClr val="tx2">
                    <a:lumMod val="75000"/>
                  </a:schemeClr>
                </a:solidFill>
              </a:rPr>
              <a:t> para la prórroga.</a:t>
            </a:r>
          </a:p>
          <a:p>
            <a:pPr marL="712788" indent="-712788" algn="just"/>
            <a:endParaRPr lang="es-MX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447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11560" y="1"/>
            <a:ext cx="7772400" cy="980728"/>
          </a:xfrm>
        </p:spPr>
        <p:txBody>
          <a:bodyPr>
            <a:normAutofit/>
          </a:bodyPr>
          <a:lstStyle/>
          <a:p>
            <a:r>
              <a:rPr lang="es-MX" sz="4000" b="1" dirty="0" smtClean="0">
                <a:solidFill>
                  <a:schemeClr val="tx2">
                    <a:lumMod val="75000"/>
                  </a:schemeClr>
                </a:solidFill>
              </a:rPr>
              <a:t>Reforma Telecomunicaciones</a:t>
            </a:r>
            <a:endParaRPr lang="es-MX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683568" y="1124744"/>
            <a:ext cx="7920880" cy="468052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es-MX" sz="3000" b="1" dirty="0">
                <a:solidFill>
                  <a:schemeClr val="tx2">
                    <a:lumMod val="75000"/>
                  </a:schemeClr>
                </a:solidFill>
              </a:rPr>
              <a:t>SÉPTIMO.</a:t>
            </a:r>
            <a:r>
              <a:rPr lang="es-MX" sz="3000" dirty="0">
                <a:solidFill>
                  <a:schemeClr val="tx2">
                    <a:lumMod val="75000"/>
                  </a:schemeClr>
                </a:solidFill>
              </a:rPr>
              <a:t> En tanto se integran los órganos </a:t>
            </a:r>
            <a:r>
              <a:rPr lang="es-MX" sz="3000" dirty="0" smtClean="0">
                <a:solidFill>
                  <a:schemeClr val="tx2">
                    <a:lumMod val="75000"/>
                  </a:schemeClr>
                </a:solidFill>
              </a:rPr>
              <a:t>constitucionales </a:t>
            </a:r>
            <a:r>
              <a:rPr lang="es-MX" sz="3000" i="1" dirty="0" smtClean="0">
                <a:solidFill>
                  <a:schemeClr val="tx2">
                    <a:lumMod val="75000"/>
                  </a:schemeClr>
                </a:solidFill>
              </a:rPr>
              <a:t>(“CFCE” y “IFETEL”)</a:t>
            </a:r>
            <a:r>
              <a:rPr lang="es-MX" sz="30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s-MX" sz="3000" dirty="0">
                <a:solidFill>
                  <a:schemeClr val="tx2">
                    <a:lumMod val="75000"/>
                  </a:schemeClr>
                </a:solidFill>
              </a:rPr>
              <a:t>continuarán en sus funciones, conforme al marco jurídico vigente a la entrada en vigor del presente Decreto, los órganos desconcentrados </a:t>
            </a:r>
            <a:r>
              <a:rPr lang="es-MX" sz="3000" dirty="0" smtClean="0">
                <a:solidFill>
                  <a:schemeClr val="tx2">
                    <a:lumMod val="75000"/>
                  </a:schemeClr>
                </a:solidFill>
              </a:rPr>
              <a:t>CFC </a:t>
            </a:r>
            <a:r>
              <a:rPr lang="es-MX" sz="3000" dirty="0">
                <a:solidFill>
                  <a:schemeClr val="tx2">
                    <a:lumMod val="75000"/>
                  </a:schemeClr>
                </a:solidFill>
              </a:rPr>
              <a:t>y </a:t>
            </a:r>
            <a:r>
              <a:rPr lang="es-MX" sz="3000" dirty="0" smtClean="0">
                <a:solidFill>
                  <a:schemeClr val="tx2">
                    <a:lumMod val="75000"/>
                  </a:schemeClr>
                </a:solidFill>
              </a:rPr>
              <a:t>COFETEL.</a:t>
            </a:r>
          </a:p>
          <a:p>
            <a:pPr algn="just">
              <a:spcBef>
                <a:spcPts val="0"/>
              </a:spcBef>
            </a:pPr>
            <a:endParaRPr lang="es-MX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spcBef>
                <a:spcPts val="0"/>
              </a:spcBef>
            </a:pPr>
            <a:r>
              <a:rPr lang="es-MX" sz="3000" dirty="0" smtClean="0">
                <a:solidFill>
                  <a:schemeClr val="tx2">
                    <a:lumMod val="75000"/>
                  </a:schemeClr>
                </a:solidFill>
              </a:rPr>
              <a:t>Los </a:t>
            </a:r>
            <a:r>
              <a:rPr lang="es-MX" sz="3000" dirty="0">
                <a:solidFill>
                  <a:schemeClr val="tx2">
                    <a:lumMod val="75000"/>
                  </a:schemeClr>
                </a:solidFill>
              </a:rPr>
              <a:t>procedimientos iniciados </a:t>
            </a:r>
            <a:r>
              <a:rPr lang="es-MX" sz="3000" u="sng" dirty="0">
                <a:solidFill>
                  <a:schemeClr val="tx2">
                    <a:lumMod val="75000"/>
                  </a:schemeClr>
                </a:solidFill>
              </a:rPr>
              <a:t>con anterioridad a la integración de la </a:t>
            </a:r>
            <a:r>
              <a:rPr lang="es-MX" sz="3000" u="sng" dirty="0" smtClean="0">
                <a:solidFill>
                  <a:schemeClr val="tx2">
                    <a:lumMod val="75000"/>
                  </a:schemeClr>
                </a:solidFill>
              </a:rPr>
              <a:t>CFCE </a:t>
            </a:r>
            <a:r>
              <a:rPr lang="es-MX" sz="3000" u="sng" dirty="0">
                <a:solidFill>
                  <a:schemeClr val="tx2">
                    <a:lumMod val="75000"/>
                  </a:schemeClr>
                </a:solidFill>
              </a:rPr>
              <a:t>y del </a:t>
            </a:r>
            <a:r>
              <a:rPr lang="es-MX" sz="3000" u="sng" dirty="0" smtClean="0">
                <a:solidFill>
                  <a:schemeClr val="tx2">
                    <a:lumMod val="75000"/>
                  </a:schemeClr>
                </a:solidFill>
              </a:rPr>
              <a:t>IFETEL</a:t>
            </a:r>
            <a:r>
              <a:rPr lang="es-MX" sz="30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s-MX" sz="3000" dirty="0">
                <a:solidFill>
                  <a:schemeClr val="tx2">
                    <a:lumMod val="75000"/>
                  </a:schemeClr>
                </a:solidFill>
              </a:rPr>
              <a:t>continuarán su trámite ante estos órganos en términos de la legislación aplicable al momento de su inicio.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001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11560" y="1"/>
            <a:ext cx="7772400" cy="980728"/>
          </a:xfrm>
        </p:spPr>
        <p:txBody>
          <a:bodyPr>
            <a:normAutofit/>
          </a:bodyPr>
          <a:lstStyle/>
          <a:p>
            <a:r>
              <a:rPr lang="es-MX" sz="4000" b="1" dirty="0" smtClean="0">
                <a:solidFill>
                  <a:schemeClr val="tx2">
                    <a:lumMod val="75000"/>
                  </a:schemeClr>
                </a:solidFill>
              </a:rPr>
              <a:t>Conclusión</a:t>
            </a:r>
            <a:endParaRPr lang="es-MX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683568" y="980728"/>
            <a:ext cx="7920880" cy="468052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2400"/>
              </a:spcAft>
            </a:pPr>
            <a:r>
              <a:rPr lang="es-MX" sz="2200" dirty="0" smtClean="0">
                <a:solidFill>
                  <a:schemeClr val="tx2">
                    <a:lumMod val="75000"/>
                  </a:schemeClr>
                </a:solidFill>
              </a:rPr>
              <a:t>Para dar certeza jurídica a los usuarios de estas bandas y </a:t>
            </a:r>
            <a:r>
              <a:rPr lang="es-MX" sz="2200" b="1" dirty="0" smtClean="0">
                <a:solidFill>
                  <a:schemeClr val="tx2">
                    <a:lumMod val="75000"/>
                  </a:schemeClr>
                </a:solidFill>
              </a:rPr>
              <a:t>garantizar la continuidad en los servicios </a:t>
            </a:r>
            <a:r>
              <a:rPr lang="es-MX" sz="2200" dirty="0" smtClean="0">
                <a:solidFill>
                  <a:schemeClr val="tx2">
                    <a:lumMod val="75000"/>
                  </a:schemeClr>
                </a:solidFill>
              </a:rPr>
              <a:t>ante el actual escenario de cambios radicales en el corto plazo, se solicita resolver </a:t>
            </a:r>
            <a:r>
              <a:rPr lang="es-MX" sz="2200" b="1" dirty="0" smtClean="0">
                <a:solidFill>
                  <a:schemeClr val="tx2">
                    <a:lumMod val="75000"/>
                  </a:schemeClr>
                </a:solidFill>
              </a:rPr>
              <a:t>en </a:t>
            </a:r>
            <a:r>
              <a:rPr lang="es-MX" sz="2200" b="1" dirty="0">
                <a:solidFill>
                  <a:schemeClr val="tx2">
                    <a:lumMod val="75000"/>
                  </a:schemeClr>
                </a:solidFill>
              </a:rPr>
              <a:t>los próximos </a:t>
            </a:r>
            <a:r>
              <a:rPr lang="es-MX" sz="2200" b="1" dirty="0" smtClean="0">
                <a:solidFill>
                  <a:schemeClr val="tx2">
                    <a:lumMod val="75000"/>
                  </a:schemeClr>
                </a:solidFill>
              </a:rPr>
              <a:t>días y antes de que inicie la última quinta parte de la vigencia, </a:t>
            </a:r>
            <a:r>
              <a:rPr lang="es-MX" sz="2200" dirty="0" smtClean="0">
                <a:solidFill>
                  <a:schemeClr val="tx2">
                    <a:lumMod val="75000"/>
                  </a:schemeClr>
                </a:solidFill>
              </a:rPr>
              <a:t>conforme a la legislación aplicable al inicio de los procedimientos ya sometidos a la autoridad, que: </a:t>
            </a:r>
          </a:p>
          <a:p>
            <a:pPr marL="457200" indent="-457200" algn="just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s-MX" sz="2600" b="1" dirty="0" smtClean="0">
                <a:solidFill>
                  <a:schemeClr val="tx2">
                    <a:lumMod val="75000"/>
                  </a:schemeClr>
                </a:solidFill>
              </a:rPr>
              <a:t>SCT envíe a COFETEL </a:t>
            </a:r>
            <a:r>
              <a:rPr lang="es-MX" sz="2600" dirty="0" smtClean="0">
                <a:solidFill>
                  <a:schemeClr val="tx2">
                    <a:lumMod val="75000"/>
                  </a:schemeClr>
                </a:solidFill>
              </a:rPr>
              <a:t>todas las solicitudes recibidas.</a:t>
            </a:r>
          </a:p>
          <a:p>
            <a:pPr marL="457200" indent="-457200" algn="just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s-MX" sz="2600" dirty="0" smtClean="0">
                <a:solidFill>
                  <a:schemeClr val="tx2">
                    <a:lumMod val="75000"/>
                  </a:schemeClr>
                </a:solidFill>
              </a:rPr>
              <a:t>COFETEL </a:t>
            </a:r>
            <a:r>
              <a:rPr lang="es-MX" sz="2600" b="1" dirty="0" smtClean="0">
                <a:solidFill>
                  <a:schemeClr val="tx2">
                    <a:lumMod val="75000"/>
                  </a:schemeClr>
                </a:solidFill>
              </a:rPr>
              <a:t>emita opinión favorable.</a:t>
            </a:r>
          </a:p>
          <a:p>
            <a:pPr marL="457200" indent="-457200" algn="just"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s-MX" sz="2600" dirty="0" smtClean="0">
                <a:solidFill>
                  <a:schemeClr val="tx2">
                    <a:lumMod val="75000"/>
                  </a:schemeClr>
                </a:solidFill>
              </a:rPr>
              <a:t>Con la opinión favorable, SCT </a:t>
            </a:r>
            <a:r>
              <a:rPr lang="es-MX" sz="2600" b="1" dirty="0" smtClean="0">
                <a:solidFill>
                  <a:schemeClr val="tx2">
                    <a:lumMod val="75000"/>
                  </a:schemeClr>
                </a:solidFill>
              </a:rPr>
              <a:t>emita los oficios </a:t>
            </a:r>
            <a:r>
              <a:rPr lang="es-MX" sz="2600" dirty="0" smtClean="0">
                <a:solidFill>
                  <a:schemeClr val="tx2">
                    <a:lumMod val="75000"/>
                  </a:schemeClr>
                </a:solidFill>
              </a:rPr>
              <a:t>para modificar los títulos de concesión </a:t>
            </a:r>
            <a:r>
              <a:rPr lang="es-MX" sz="2600" b="1" dirty="0" smtClean="0">
                <a:solidFill>
                  <a:schemeClr val="tx2">
                    <a:lumMod val="75000"/>
                  </a:schemeClr>
                </a:solidFill>
              </a:rPr>
              <a:t>a fin de posibilitar la prórroga</a:t>
            </a:r>
            <a:r>
              <a:rPr lang="es-MX" sz="2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MX" sz="2600" b="1" dirty="0" smtClean="0">
                <a:solidFill>
                  <a:schemeClr val="tx2">
                    <a:lumMod val="75000"/>
                  </a:schemeClr>
                </a:solidFill>
              </a:rPr>
              <a:t>en los boques de frecuencia de 10.5, 15 y 23 GHz.</a:t>
            </a:r>
            <a:endParaRPr lang="es-MX" sz="2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AE1D-D0ED-4D8A-BC3C-E90661F96F8C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3516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1508</TotalTime>
  <Words>897</Words>
  <Application>Microsoft Office PowerPoint</Application>
  <PresentationFormat>On-screen Show (4:3)</PresentationFormat>
  <Paragraphs>78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Solicitud Prórroga Concesiones 10.5, 15 y 23 GHz</vt:lpstr>
      <vt:lpstr>Agenda</vt:lpstr>
      <vt:lpstr>DESCRIPCIÓN DEL PROBLEMA</vt:lpstr>
      <vt:lpstr>Antecedentes </vt:lpstr>
      <vt:lpstr>PowerPoint Presentation</vt:lpstr>
      <vt:lpstr>Usos por Banda</vt:lpstr>
      <vt:lpstr>Usos por Banda</vt:lpstr>
      <vt:lpstr>Diagrama de Aplicaciones</vt:lpstr>
      <vt:lpstr>Riesgos</vt:lpstr>
      <vt:lpstr>Solución</vt:lpstr>
      <vt:lpstr>Reforma Telecomunicaciones</vt:lpstr>
      <vt:lpstr>Conclusión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Solicitud Prórroga Concesiones 10.5, 15, 18 y 23 GHz</dc:title>
  <dc:creator>Angel Guillermo Martinez Chavez</dc:creator>
  <cp:lastModifiedBy>Angel Guillermo Martinez Chavez</cp:lastModifiedBy>
  <cp:revision>112</cp:revision>
  <cp:lastPrinted>2013-08-26T22:08:45Z</cp:lastPrinted>
  <dcterms:created xsi:type="dcterms:W3CDTF">2013-07-25T17:38:46Z</dcterms:created>
  <dcterms:modified xsi:type="dcterms:W3CDTF">2013-08-26T22:55:31Z</dcterms:modified>
</cp:coreProperties>
</file>